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69" r:id="rId2"/>
    <p:sldId id="270" r:id="rId3"/>
    <p:sldId id="286" r:id="rId4"/>
    <p:sldId id="298" r:id="rId5"/>
    <p:sldId id="287" r:id="rId6"/>
    <p:sldId id="288" r:id="rId7"/>
    <p:sldId id="297" r:id="rId8"/>
    <p:sldId id="289" r:id="rId9"/>
    <p:sldId id="290" r:id="rId10"/>
    <p:sldId id="296" r:id="rId11"/>
    <p:sldId id="291" r:id="rId12"/>
    <p:sldId id="292" r:id="rId13"/>
    <p:sldId id="300" r:id="rId14"/>
    <p:sldId id="295" r:id="rId15"/>
    <p:sldId id="299" r:id="rId16"/>
    <p:sldId id="293" r:id="rId17"/>
    <p:sldId id="294" r:id="rId18"/>
    <p:sldId id="301" r:id="rId19"/>
    <p:sldId id="302" r:id="rId20"/>
    <p:sldId id="303" r:id="rId21"/>
    <p:sldId id="304" r:id="rId22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9112" autoAdjust="0"/>
  </p:normalViewPr>
  <p:slideViewPr>
    <p:cSldViewPr>
      <p:cViewPr varScale="1">
        <p:scale>
          <a:sx n="82" d="100"/>
          <a:sy n="82" d="100"/>
        </p:scale>
        <p:origin x="56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notesViewPr>
    <p:cSldViewPr>
      <p:cViewPr varScale="1">
        <p:scale>
          <a:sx n="52" d="100"/>
          <a:sy n="52" d="100"/>
        </p:scale>
        <p:origin x="-2940" y="-84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45984" cy="49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72" y="4"/>
            <a:ext cx="2945984" cy="49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10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8" y="4714558"/>
            <a:ext cx="5437491" cy="44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7510"/>
            <a:ext cx="2945984" cy="49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72" y="9427510"/>
            <a:ext cx="2945984" cy="49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9" rIns="91397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08B391-FD40-4109-83BD-293930A428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43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Palatino Linotype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pPr>
              <a:defRPr/>
            </a:pPr>
            <a:fld id="{8A501DD7-7C7C-40D3-94FA-74F79A3E82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3A649-93B4-4C8A-8712-2D0F436C79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C9E69-3B3D-44E3-9728-45D3C59E26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1392-C369-4E0D-8428-F400E776A2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BE8C-125B-42DD-8C1F-7A389BFFE7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9B31-6D05-46F0-B021-370421244A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C497-85D5-43B7-9A81-554AFB1E4F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B18B-0F90-405E-91AB-0C90656A4D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774B6-7CE7-4A5C-86BB-283E1EF9FA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5519-4FBF-45AA-9702-45AA69F850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2BCB-A66E-452E-9EF0-1DA74841BB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Palatino Linotype" pitchFamily="18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Palatino Linotype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Palatino Linotype" pitchFamily="18" charset="0"/>
              </a:defRPr>
            </a:lvl1pPr>
          </a:lstStyle>
          <a:p>
            <a:pPr>
              <a:defRPr/>
            </a:pPr>
            <a:fld id="{B724F6CF-CD51-4ABB-8418-9CCFDD65C5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Palatino Linotype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Palatino Linotype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Palatino Linotype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Palatino Linotype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leccisi@legalmail.it" TargetMode="External"/><Relationship Id="rId2" Type="http://schemas.openxmlformats.org/officeDocument/2006/relationships/hyperlink" Target="mailto:enrico.leccisi@studioleccisi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1085043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3400" b="1" dirty="0">
              <a:latin typeface="Palatino Linotype" pitchFamily="18" charset="0"/>
            </a:endParaRPr>
          </a:p>
          <a:p>
            <a:pPr algn="ctr"/>
            <a:r>
              <a:rPr lang="it-IT" sz="3400" b="1" i="1" dirty="0">
                <a:latin typeface="Palatino Linotype" pitchFamily="18" charset="0"/>
              </a:rPr>
              <a:t>SOCIETA’ COOPERATIVE</a:t>
            </a:r>
          </a:p>
          <a:p>
            <a:pPr algn="ctr"/>
            <a:endParaRPr lang="it-IT" sz="3400" b="1" i="1" dirty="0">
              <a:latin typeface="Palatino Linotype" pitchFamily="18" charset="0"/>
            </a:endParaRPr>
          </a:p>
          <a:p>
            <a:pPr algn="ctr"/>
            <a:r>
              <a:rPr lang="it-IT" sz="3200" b="1" i="1" dirty="0">
                <a:latin typeface="Palatino Linotype" pitchFamily="18" charset="0"/>
              </a:rPr>
              <a:t>Novità introdotte dal principio contabile OIC 28</a:t>
            </a:r>
          </a:p>
          <a:p>
            <a:pPr algn="ctr"/>
            <a:endParaRPr lang="it-IT" sz="3400" b="1" i="1" dirty="0">
              <a:latin typeface="Palatino Linotype" pitchFamily="18" charset="0"/>
            </a:endParaRPr>
          </a:p>
          <a:p>
            <a:pPr algn="ctr"/>
            <a:endParaRPr lang="it-IT" b="1" i="1" dirty="0">
              <a:latin typeface="Palatino Linotype" pitchFamily="18" charset="0"/>
            </a:endParaRPr>
          </a:p>
          <a:p>
            <a:pPr algn="ctr"/>
            <a:r>
              <a:rPr lang="it-IT" b="1" i="1" dirty="0">
                <a:latin typeface="Palatino Linotype" pitchFamily="18" charset="0"/>
              </a:rPr>
              <a:t>Convegno Confagricoltura</a:t>
            </a:r>
          </a:p>
          <a:p>
            <a:pPr algn="ctr"/>
            <a:endParaRPr lang="it-IT" b="1" i="1" dirty="0">
              <a:latin typeface="Palatino Linotype" pitchFamily="18" charset="0"/>
            </a:endParaRPr>
          </a:p>
          <a:p>
            <a:pPr algn="ctr"/>
            <a:r>
              <a:rPr lang="it-IT" b="1" i="1" dirty="0">
                <a:latin typeface="Palatino Linotype" pitchFamily="18" charset="0"/>
              </a:rPr>
              <a:t>Siena, 27 febbraio 2024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7.1 Ristorno imputato a conto economico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Il ristorno viene iscritto, a seconda della sua origine: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nella voce A 1) a rettifica dei ricavi ivi iscritti, nel caso delle cooperative </a:t>
            </a:r>
            <a:r>
              <a:rPr lang="it-IT" b="1" u="sng" dirty="0"/>
              <a:t>di consumo</a:t>
            </a:r>
            <a:r>
              <a:rPr lang="it-IT" dirty="0"/>
              <a:t> e di utenza.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nella voce B 6) nel caso delle cooperative </a:t>
            </a:r>
            <a:r>
              <a:rPr lang="it-IT" b="1" u="sng" dirty="0"/>
              <a:t>di conferimento</a:t>
            </a:r>
            <a:r>
              <a:rPr lang="it-IT" dirty="0"/>
              <a:t>;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nella voce B 7) o B 9) nel caso delle </a:t>
            </a:r>
            <a:r>
              <a:rPr lang="it-IT" b="1" u="sng" dirty="0"/>
              <a:t>cooperative di lavoro</a:t>
            </a:r>
            <a:r>
              <a:rPr lang="it-IT" dirty="0"/>
              <a:t>;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0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7.2 Ristorno imputato a conto economico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La classificazione disciplinata dall’</a:t>
            </a:r>
            <a:r>
              <a:rPr lang="it-IT" b="1" u="sng" dirty="0"/>
              <a:t>art. 2425 C.C.:</a:t>
            </a:r>
          </a:p>
          <a:p>
            <a:pPr algn="just"/>
            <a:endParaRPr lang="it-IT" dirty="0"/>
          </a:p>
          <a:p>
            <a:pPr algn="just">
              <a:lnSpc>
                <a:spcPct val="200000"/>
              </a:lnSpc>
            </a:pPr>
            <a:r>
              <a:rPr lang="it-IT" b="1" dirty="0"/>
              <a:t>A1) Ricavi delle vendite e delle prestazioni*;</a:t>
            </a:r>
          </a:p>
          <a:p>
            <a:pPr algn="just">
              <a:lnSpc>
                <a:spcPct val="200000"/>
              </a:lnSpc>
            </a:pPr>
            <a:r>
              <a:rPr lang="it-IT" b="1" dirty="0"/>
              <a:t>B6) Costi per materie prime, sussidiarie, di consumo e merci;</a:t>
            </a:r>
          </a:p>
          <a:p>
            <a:pPr algn="just">
              <a:lnSpc>
                <a:spcPct val="200000"/>
              </a:lnSpc>
            </a:pPr>
            <a:r>
              <a:rPr lang="it-IT" b="1" dirty="0"/>
              <a:t>B7) Costi per servizi;</a:t>
            </a:r>
          </a:p>
          <a:p>
            <a:pPr algn="just">
              <a:lnSpc>
                <a:spcPct val="200000"/>
              </a:lnSpc>
            </a:pPr>
            <a:r>
              <a:rPr lang="it-IT" b="1" dirty="0"/>
              <a:t>B9) Costi per il personale.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sz="1000" dirty="0">
                <a:latin typeface="Palatino Linotype" pitchFamily="18" charset="0"/>
              </a:rPr>
              <a:t>*Ristorni a rettifica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23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7.3 Ristorno imputato a conto economico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Le tipologie di </a:t>
            </a:r>
            <a:r>
              <a:rPr lang="it-IT" b="1" u="sng" dirty="0"/>
              <a:t>Cooperative Agricole</a:t>
            </a:r>
            <a:r>
              <a:rPr lang="it-IT" dirty="0"/>
              <a:t> </a:t>
            </a:r>
            <a:r>
              <a:rPr lang="en-US" dirty="0"/>
              <a:t>di cui </a:t>
            </a:r>
            <a:r>
              <a:rPr lang="en-US" dirty="0" err="1"/>
              <a:t>all’art</a:t>
            </a:r>
            <a:r>
              <a:rPr lang="en-US" dirty="0"/>
              <a:t>. 4, comma 3, D.M. 23.6.2004</a:t>
            </a:r>
            <a:r>
              <a:rPr lang="it-IT" dirty="0"/>
              <a:t>:</a:t>
            </a:r>
            <a:endParaRPr lang="it-IT" b="1" u="sng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COOPERATIVE DI LAVORO AGRICOLO: si occupano prevalentemente di coltivazione della terra, produzione, allevamento e vendita di prodotti agricoli, acquisto e gestione in comune di impianti e/o macchinari per la lavorazione della terra e per la distribuzione di prodotti agricoli. </a:t>
            </a:r>
            <a:r>
              <a:rPr lang="it-IT" b="1" dirty="0"/>
              <a:t>Ristorno classificato nella voce B7) o B9) dell’art. 2425 C.C.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COOPERATIVE DI CONFERIMENTO PRODOTTI AGRICOLI E ALLEVAMENTO: sono costituite da coltivatori e svolgono attività di commercializzazione e trasformazione dei prodotti agricoli conferiti dai soci. </a:t>
            </a:r>
            <a:r>
              <a:rPr lang="it-IT" b="1" dirty="0"/>
              <a:t>Ristorno classificato nella voce B6) dell’art. 2425 C.C.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98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7.4 Quando il ristorno va imputato a conto economico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/>
          </a:p>
          <a:p>
            <a:pPr algn="just"/>
            <a:r>
              <a:rPr lang="it-IT" dirty="0"/>
              <a:t>OIC 28: 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«se l’atto costitutivo, lo statuto e/o il regolamento prevedono un </a:t>
            </a:r>
            <a:r>
              <a:rPr lang="it-IT" b="1" i="1" u="sng" dirty="0"/>
              <a:t>obbligo ad erogare il ristorno ai soci</a:t>
            </a:r>
            <a:r>
              <a:rPr lang="it-IT" i="1" dirty="0"/>
              <a:t>, il ristorno stesso sarà rilevato quale componente di conto economico nell’esercizio in cui è avvenuto lo scambio mutualistico con il socio cooperatore. Ad esempio, nel caso di cooperative di lavoro e di conferimento, il ristorno andrà ad integrare i costi dell’esercizio e, nel caso delle cooperative di consumo, a rettificare i ricavi dell’esercizio. Quanto appena detto vale anche per le obbligazioni esistenti alla data di bilancio, ancorché condizionate al verificarsi di determinate circostanze stabilite nell’atto costitutivo, nello statuto e/o nel regolamento»</a:t>
            </a:r>
            <a:endParaRPr lang="it-IT" b="1" i="1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49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8. Ristorno trattato in sede di distribuzione dell’utile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/>
              <a:t>Contabilizzato alla stregua di una </a:t>
            </a:r>
            <a:r>
              <a:rPr lang="it-IT" b="1" u="sng" dirty="0"/>
              <a:t>destinazione di una quota dell’utile netto di bilancio,</a:t>
            </a:r>
            <a:r>
              <a:rPr lang="it-IT" dirty="0"/>
              <a:t> correlata alla prestazione effettuata dai soci.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b="1" u="sng" dirty="0"/>
              <a:t>L’assemblea delibera</a:t>
            </a:r>
            <a:r>
              <a:rPr lang="it-IT" dirty="0"/>
              <a:t> su </a:t>
            </a:r>
            <a:r>
              <a:rPr lang="it-IT" b="1" u="sng" dirty="0"/>
              <a:t>proposta degli amministratori</a:t>
            </a:r>
            <a:r>
              <a:rPr lang="it-IT" dirty="0"/>
              <a:t> l’assegnazione dei ristorni seguendo quindi una procedura che ha </a:t>
            </a:r>
            <a:r>
              <a:rPr lang="it-IT" b="1" u="sng" dirty="0"/>
              <a:t>punti di somiglianza</a:t>
            </a:r>
            <a:r>
              <a:rPr lang="it-IT" dirty="0"/>
              <a:t> con l’assegnazione dei </a:t>
            </a:r>
            <a:r>
              <a:rPr lang="it-IT" b="1" u="sng" dirty="0"/>
              <a:t>dividendi</a:t>
            </a:r>
            <a:r>
              <a:rPr lang="it-IT" dirty="0"/>
              <a:t>, pur </a:t>
            </a:r>
            <a:r>
              <a:rPr lang="it-IT" b="1" u="sng" dirty="0"/>
              <a:t>non essendo tali</a:t>
            </a:r>
            <a:r>
              <a:rPr lang="it-IT" dirty="0"/>
              <a:t>. In definitiva, questo approccio muove dall’idea che i ristorni siano una forma di ripartizione degli utili in funzione dell’attività svolta dai soci con la cooperativa, alla luce del principio mutualistico e non lucrativo tipico di questi soggetti.</a:t>
            </a:r>
            <a:endParaRPr lang="it-IT" dirty="0">
              <a:latin typeface="Palatino Linotype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776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8.1 Ristorno trattato in sede di distribuzione dell’utile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Distinzione tra ristorno e dividendo:</a:t>
            </a:r>
          </a:p>
          <a:p>
            <a:pPr algn="just"/>
            <a:endParaRPr lang="it-IT" dirty="0"/>
          </a:p>
          <a:p>
            <a:pPr algn="just">
              <a:lnSpc>
                <a:spcPct val="200000"/>
              </a:lnSpc>
            </a:pPr>
            <a:r>
              <a:rPr lang="it-IT" dirty="0"/>
              <a:t>Il ristorno si distingue dal dividendo sia perché esso è attribuito </a:t>
            </a:r>
            <a:r>
              <a:rPr lang="it-IT" b="1" u="sng" dirty="0"/>
              <a:t>in proporzione agli scambi mutualistici</a:t>
            </a:r>
            <a:r>
              <a:rPr lang="it-IT" dirty="0"/>
              <a:t> e </a:t>
            </a:r>
            <a:r>
              <a:rPr lang="it-IT" b="1" u="sng" dirty="0"/>
              <a:t>non in proporzione al capitale conferito</a:t>
            </a:r>
            <a:r>
              <a:rPr lang="it-IT" dirty="0"/>
              <a:t>, sia perché, a rigore, attraverso il ristorno dovrebbe essere </a:t>
            </a:r>
            <a:r>
              <a:rPr lang="it-IT" b="1" u="sng" dirty="0"/>
              <a:t>attribuito</a:t>
            </a:r>
            <a:r>
              <a:rPr lang="it-IT" dirty="0"/>
              <a:t> solo l’avanzo ottenuto con </a:t>
            </a:r>
            <a:r>
              <a:rPr lang="it-IT" b="1" u="sng" dirty="0"/>
              <a:t>l’attività dei soci</a:t>
            </a:r>
            <a:r>
              <a:rPr lang="it-IT" dirty="0"/>
              <a:t> e </a:t>
            </a:r>
            <a:r>
              <a:rPr lang="it-IT" b="1" u="sng" dirty="0"/>
              <a:t>non quello realizzato con i non soci</a:t>
            </a:r>
            <a:r>
              <a:rPr lang="it-IT" dirty="0"/>
              <a:t>; inoltre, ai ristorni non si applicano i limiti imposti dalla normativa per la distribuzione dei dividendi.</a:t>
            </a:r>
          </a:p>
          <a:p>
            <a:pPr marL="285750" indent="-285750" algn="just">
              <a:buFontTx/>
              <a:buChar char="-"/>
            </a:pPr>
            <a:endParaRPr lang="it-IT" sz="1000" i="1" dirty="0"/>
          </a:p>
          <a:p>
            <a:pPr marL="285750" indent="-285750" algn="just">
              <a:buFontTx/>
              <a:buChar char="-"/>
            </a:pPr>
            <a:endParaRPr lang="it-IT" sz="1000" i="1" dirty="0"/>
          </a:p>
          <a:p>
            <a:pPr marL="285750" indent="-285750" algn="just">
              <a:buFontTx/>
              <a:buChar char="-"/>
            </a:pPr>
            <a:endParaRPr lang="it-IT" sz="1000" i="1" dirty="0"/>
          </a:p>
          <a:p>
            <a:pPr marL="285750" indent="-285750" algn="just">
              <a:buFontTx/>
              <a:buChar char="-"/>
            </a:pPr>
            <a:endParaRPr lang="it-IT" sz="1000" i="1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06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8.2 Ristorno trattato in sede di distribuzione dell’utile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/>
              <a:t>La ratio: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/>
              <a:t>La </a:t>
            </a:r>
            <a:r>
              <a:rPr lang="it-IT" b="1" u="sng" dirty="0"/>
              <a:t>ragione di fondo</a:t>
            </a:r>
            <a:r>
              <a:rPr lang="it-IT" dirty="0"/>
              <a:t> di questa impostazione sta nel fatto che l’art. 2545-sexies, comma 3, subordina l’assegnazione ai soci cooperatori a una </a:t>
            </a:r>
            <a:r>
              <a:rPr lang="it-IT" b="1" u="sng" dirty="0"/>
              <a:t>deliberazione assembleare</a:t>
            </a:r>
            <a:r>
              <a:rPr lang="it-IT" dirty="0"/>
              <a:t> visto che l’assemblea può, </a:t>
            </a:r>
            <a:r>
              <a:rPr lang="it-IT" b="1" u="sng" dirty="0"/>
              <a:t>in alternativa</a:t>
            </a:r>
            <a:r>
              <a:rPr lang="it-IT" dirty="0"/>
              <a:t>, “</a:t>
            </a:r>
            <a:r>
              <a:rPr lang="it-IT" i="1" dirty="0"/>
              <a:t>deliberare la ripartizione dei ristorni a ciascun socio anche mediante aumento proporzionale delle rispettive quote o emissione di nuove azioni</a:t>
            </a:r>
            <a:r>
              <a:rPr lang="it-IT" dirty="0"/>
              <a:t>”.</a:t>
            </a:r>
            <a:endParaRPr lang="it-IT" dirty="0">
              <a:latin typeface="Palatino Linotype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10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8.3 Ristorno trattato in sede di distribuzione dell’utile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/>
              <a:t>A conferma: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/>
              <a:t>L’art. 3, comma 2, lettera b) della legge n.142 del 2001; richiama sul punto la delibera assembleare: </a:t>
            </a:r>
            <a:r>
              <a:rPr lang="it-IT" i="1" dirty="0"/>
              <a:t>“</a:t>
            </a:r>
            <a:r>
              <a:rPr lang="it-IT" b="1" i="1" u="sng" dirty="0"/>
              <a:t>Trattamenti economici ulteriori</a:t>
            </a:r>
            <a:r>
              <a:rPr lang="it-IT" i="1" dirty="0"/>
              <a:t> possono essere </a:t>
            </a:r>
            <a:r>
              <a:rPr lang="it-IT" b="1" i="1" u="sng" dirty="0"/>
              <a:t>deliberati dall'assemblea</a:t>
            </a:r>
            <a:r>
              <a:rPr lang="it-IT" i="1" dirty="0"/>
              <a:t> e possono essere erogati: […] b)in sede di approvazione del bilancio di esercizio, </a:t>
            </a:r>
            <a:r>
              <a:rPr lang="it-IT" b="1" i="1" u="sng" dirty="0"/>
              <a:t>a titolo di ristorno</a:t>
            </a:r>
            <a:r>
              <a:rPr lang="it-IT" i="1" dirty="0"/>
              <a:t>, in misura non superiore al </a:t>
            </a:r>
            <a:r>
              <a:rPr lang="it-IT" b="1" i="1" u="sng" dirty="0"/>
              <a:t>30 per cento dei trattamenti retributivi complessivi</a:t>
            </a:r>
            <a:r>
              <a:rPr lang="it-IT" i="1" dirty="0"/>
              <a:t> di cui al comma 1 e alla lettera a), mediante integrazioni delle retribuzioni medesime, mediante aumento gratuito del capitale sociale sottoscritto e versato».</a:t>
            </a:r>
            <a:endParaRPr lang="it-IT" i="1" dirty="0">
              <a:latin typeface="Palatino Linotype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01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8.4 Quando il ristorno va trattato in sede di distribuzione dell’utile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/>
              <a:t>OIC 28: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/>
              <a:t>«</a:t>
            </a:r>
            <a:r>
              <a:rPr lang="it-IT" i="1" dirty="0"/>
              <a:t>Nel caso in cui lo statuto o il regolamento della società cooperativa </a:t>
            </a:r>
            <a:r>
              <a:rPr lang="it-IT" b="1" i="1" u="sng" dirty="0"/>
              <a:t>non prevedono un obbligo</a:t>
            </a:r>
            <a:r>
              <a:rPr lang="it-IT" i="1" dirty="0"/>
              <a:t> ad erogare il ristorno ai soci, il ristorno sarà contabilizzato nell’esercizio in cui </a:t>
            </a:r>
            <a:r>
              <a:rPr lang="it-IT" b="1" i="1" u="sng" dirty="0"/>
              <a:t>l’assemblea dei soci delibera</a:t>
            </a:r>
            <a:r>
              <a:rPr lang="it-IT" i="1" dirty="0"/>
              <a:t> l’attribuzione del ristorno ai soci, al pari di una distribuzione di utile.”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1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9. Considerazioni conclusive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/>
              <a:t>- L’OIC 28, i paragrafi 23A e 23B è pervenuto ad una </a:t>
            </a:r>
            <a:r>
              <a:rPr lang="it-IT" sz="1400" b="1" u="sng" dirty="0"/>
              <a:t>formulazione di equilibrio</a:t>
            </a:r>
            <a:r>
              <a:rPr lang="it-IT" sz="1400" dirty="0"/>
              <a:t> che fa salva la possibilità di un </a:t>
            </a:r>
            <a:r>
              <a:rPr lang="it-IT" sz="1400" b="1" u="sng" dirty="0"/>
              <a:t>doppio metodo di contabilizzazione</a:t>
            </a:r>
            <a:r>
              <a:rPr lang="it-IT" sz="1400" dirty="0"/>
              <a:t> e che </a:t>
            </a:r>
            <a:r>
              <a:rPr lang="it-IT" sz="1400" b="1" u="sng" dirty="0"/>
              <a:t>riduce al minimo gli oneri</a:t>
            </a:r>
            <a:r>
              <a:rPr lang="it-IT" sz="1400" dirty="0"/>
              <a:t> di adeguamento per la cooperativa alle prescrizioni del principio.</a:t>
            </a:r>
          </a:p>
          <a:p>
            <a:pPr algn="just">
              <a:lnSpc>
                <a:spcPct val="150000"/>
              </a:lnSpc>
            </a:pPr>
            <a:endParaRPr lang="it-IT" sz="1400" dirty="0"/>
          </a:p>
          <a:p>
            <a:pPr algn="just">
              <a:lnSpc>
                <a:spcPct val="150000"/>
              </a:lnSpc>
            </a:pPr>
            <a:r>
              <a:rPr lang="it-IT" sz="1400" dirty="0"/>
              <a:t>- La rilevazione del ristorno quale componente del conto economico dell’esercizio in cui è maturato, discende dall’accertamento di un obbligo di ripartizione e </a:t>
            </a:r>
            <a:r>
              <a:rPr lang="it-IT" sz="1400" b="1" u="sng" dirty="0"/>
              <a:t>non da una scelta discrezionale</a:t>
            </a:r>
            <a:r>
              <a:rPr lang="it-IT" sz="1400" dirty="0"/>
              <a:t> degli organi sociali.</a:t>
            </a:r>
          </a:p>
          <a:p>
            <a:pPr algn="just">
              <a:lnSpc>
                <a:spcPct val="150000"/>
              </a:lnSpc>
            </a:pPr>
            <a:endParaRPr lang="it-IT" sz="1400" dirty="0"/>
          </a:p>
          <a:p>
            <a:pPr algn="just">
              <a:lnSpc>
                <a:spcPct val="150000"/>
              </a:lnSpc>
            </a:pPr>
            <a:r>
              <a:rPr lang="it-IT" sz="1400" dirty="0"/>
              <a:t>- Qualora la cooperativa intenda informarsi ad un meccanismo di r</a:t>
            </a:r>
            <a:r>
              <a:rPr lang="it-IT" sz="1400" b="1" u="sng" dirty="0"/>
              <a:t>ipartizione obbligatoria</a:t>
            </a:r>
            <a:r>
              <a:rPr lang="it-IT" sz="1400" dirty="0"/>
              <a:t> e, per l’effetto, imputare il ristorno a conto economico – è necessaria la previsione in statuto e/o in regolamento di </a:t>
            </a:r>
            <a:r>
              <a:rPr lang="it-IT" sz="1400" b="1" u="sng" dirty="0"/>
              <a:t>condizioni strutturate sulla base di specifici indicatori economici</a:t>
            </a:r>
            <a:r>
              <a:rPr lang="it-IT" sz="1400" dirty="0"/>
              <a:t>, patrimoniali e finanziari da cui derivi il divieto di ripartizione, anziché l’obbligo.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17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1. Definizione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300000"/>
              </a:lnSpc>
            </a:pPr>
            <a:r>
              <a:rPr lang="it-IT" dirty="0"/>
              <a:t>I ristorni, costituiscono un </a:t>
            </a:r>
            <a:r>
              <a:rPr lang="it-IT" b="1" u="sng" dirty="0"/>
              <a:t>istituto peculiare</a:t>
            </a:r>
            <a:r>
              <a:rPr lang="it-IT" dirty="0"/>
              <a:t> nella disciplina della società cooperativa, attraverso il quale </a:t>
            </a:r>
            <a:r>
              <a:rPr lang="it-IT" b="1" u="sng" dirty="0"/>
              <a:t>il socio </a:t>
            </a:r>
            <a:r>
              <a:rPr lang="it-IT" dirty="0"/>
              <a:t>vede tradotto </a:t>
            </a:r>
            <a:r>
              <a:rPr lang="it-IT" b="1" u="sng" dirty="0"/>
              <a:t>in termini monetari</a:t>
            </a:r>
            <a:r>
              <a:rPr lang="it-IT" dirty="0"/>
              <a:t> il </a:t>
            </a:r>
            <a:r>
              <a:rPr lang="it-IT" b="1" u="sng" dirty="0"/>
              <a:t>vantaggio mutualistico</a:t>
            </a:r>
            <a:r>
              <a:rPr lang="it-IT" dirty="0"/>
              <a:t> conseguito con la partecipazione all’attività dell’impresa.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861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9. Considerazioni conclusive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/>
              <a:t>- I metodi di imputazione producono conseguenze diverse per quanto concerne il </a:t>
            </a:r>
            <a:r>
              <a:rPr lang="it-IT" sz="1400" b="1" u="sng" dirty="0"/>
              <a:t>calcolo della percentuale di attività mutualistica</a:t>
            </a:r>
            <a:r>
              <a:rPr lang="it-IT" sz="1400" dirty="0"/>
              <a:t> ai sensi dell’art. 2513 c.c., poiché tale modalità di calcolo si basa su voci di </a:t>
            </a:r>
            <a:r>
              <a:rPr lang="it-IT" sz="1400" b="1" u="sng" dirty="0"/>
              <a:t>conto economico</a:t>
            </a:r>
            <a:r>
              <a:rPr lang="it-IT" sz="1400" dirty="0"/>
              <a:t> (a seconda della tipologia di cooperativa A1, B6, B7 o B9), il calcolo della percentuale sarà influenzato dai ristorni esclusivamente in caso di imputazione a conto economico, se invece i ristorni sono rilevati in sede di </a:t>
            </a:r>
            <a:r>
              <a:rPr lang="it-IT" sz="1400" b="1" u="sng" dirty="0"/>
              <a:t>distribuzione dell’utile</a:t>
            </a:r>
            <a:r>
              <a:rPr lang="it-IT" sz="1400" dirty="0"/>
              <a:t>, la percentuale di </a:t>
            </a:r>
            <a:r>
              <a:rPr lang="it-IT" sz="1400" b="1" u="sng" dirty="0"/>
              <a:t>prevalenza non subirà variazioni</a:t>
            </a:r>
            <a:r>
              <a:rPr lang="it-IT" sz="1400" dirty="0"/>
              <a:t> e, per l’effetto, non si determineranno le variazioni sopra descritte.</a:t>
            </a:r>
          </a:p>
          <a:p>
            <a:pPr algn="just">
              <a:lnSpc>
                <a:spcPct val="150000"/>
              </a:lnSpc>
            </a:pPr>
            <a:endParaRPr lang="it-IT" sz="1400" dirty="0"/>
          </a:p>
          <a:p>
            <a:pPr algn="just">
              <a:lnSpc>
                <a:spcPct val="150000"/>
              </a:lnSpc>
            </a:pPr>
            <a:r>
              <a:rPr lang="it-IT" sz="1400" dirty="0"/>
              <a:t>- I diversi metodi di imputazione </a:t>
            </a:r>
            <a:r>
              <a:rPr lang="it-IT" sz="1400" b="1" u="sng" dirty="0"/>
              <a:t>non sono neutrali</a:t>
            </a:r>
            <a:r>
              <a:rPr lang="it-IT" sz="1400" dirty="0"/>
              <a:t> con riferimento all’obbligo di destinazione del </a:t>
            </a:r>
            <a:r>
              <a:rPr lang="it-IT" sz="1400" b="1" u="sng" dirty="0"/>
              <a:t>trenta per cento degli utili netti annuali</a:t>
            </a:r>
            <a:r>
              <a:rPr lang="it-IT" sz="1400" dirty="0"/>
              <a:t> alla riserva legale ai sensi dell’art. 2545-quater, primo comma, c.c., poiché detto obbligo di destinazione, non consentirà di detrarre dalla base di calcolo la quota dei ristorni deliberati in sede di destinazione dell’utile.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72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9. Considerazioni conclusive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1400" dirty="0"/>
              <a:t>Per le cooperative a mutualità prevalente la </a:t>
            </a:r>
            <a:r>
              <a:rPr lang="it-IT" sz="1400" b="1" u="sng" dirty="0"/>
              <a:t>natura dei ristorni </a:t>
            </a:r>
            <a:r>
              <a:rPr lang="it-IT" sz="1400" dirty="0"/>
              <a:t>e le ragioni del loro </a:t>
            </a:r>
            <a:r>
              <a:rPr lang="it-IT" sz="1400" b="1" u="sng" dirty="0"/>
              <a:t>trattamento tributario</a:t>
            </a:r>
            <a:r>
              <a:rPr lang="it-IT" sz="1400" dirty="0"/>
              <a:t> non mutano in funzione della diversa modalità di contabilizzazione (imputazione a conto economico o prelievo dall’utile). Esiste, quindi, un </a:t>
            </a:r>
            <a:r>
              <a:rPr lang="it-IT" sz="1400" b="1" u="sng" dirty="0"/>
              <a:t>principio di neutralità o irrilevanza fiscale delle modalità di contabilizzazione dei ristorni</a:t>
            </a:r>
            <a:r>
              <a:rPr lang="it-IT" sz="1400" dirty="0"/>
              <a:t>, costituenti sempre una componente deducibile dal reddito, sia in caso di imputazione dei medesimi a conto economico, sia in ipotesi di rilevazione in sede di distribuzione dell’utile*.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it-IT" sz="1400" dirty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it-IT" sz="1400" dirty="0"/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1400" dirty="0"/>
              <a:t>Il documento approvato dall’OIC stabilisce che tutti gli emendamenti illustrati </a:t>
            </a:r>
            <a:r>
              <a:rPr lang="it-IT" sz="1400" b="1" u="sng" dirty="0"/>
              <a:t>entreranno in vigore</a:t>
            </a:r>
            <a:r>
              <a:rPr lang="it-IT" sz="1400" dirty="0"/>
              <a:t> a decorrere dai </a:t>
            </a:r>
            <a:r>
              <a:rPr lang="it-IT" sz="1400" b="1" u="sng" dirty="0"/>
              <a:t>bilanci </a:t>
            </a:r>
            <a:r>
              <a:rPr lang="it-IT" sz="1400" dirty="0"/>
              <a:t>che abbiano “inizio a partire dal </a:t>
            </a:r>
            <a:r>
              <a:rPr lang="it-IT" sz="1400" b="1" u="sng" dirty="0"/>
              <a:t>1° gennaio 2023</a:t>
            </a:r>
            <a:r>
              <a:rPr lang="it-IT" sz="1400" dirty="0"/>
              <a:t>”.</a:t>
            </a:r>
          </a:p>
          <a:p>
            <a:pPr algn="just">
              <a:lnSpc>
                <a:spcPct val="150000"/>
              </a:lnSpc>
            </a:pPr>
            <a:endParaRPr lang="it-IT" sz="1400" dirty="0"/>
          </a:p>
          <a:p>
            <a:pPr algn="just">
              <a:lnSpc>
                <a:spcPct val="150000"/>
              </a:lnSpc>
            </a:pPr>
            <a:endParaRPr lang="it-IT" sz="1400" dirty="0"/>
          </a:p>
          <a:p>
            <a:pPr algn="just">
              <a:lnSpc>
                <a:spcPct val="150000"/>
              </a:lnSpc>
            </a:pPr>
            <a:r>
              <a:rPr lang="it-IT" sz="1000" dirty="0"/>
              <a:t>*Agenzia delle Entrate, Circolare 35/2008;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39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2. Riferimenti normativi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it-IT" dirty="0"/>
              <a:t>art. 2521 C.C. – </a:t>
            </a:r>
            <a:r>
              <a:rPr lang="it-IT" b="1" dirty="0"/>
              <a:t>Atto Costitutivo</a:t>
            </a:r>
            <a:r>
              <a:rPr lang="it-IT" dirty="0"/>
              <a:t> - al co. 3, n. 8), dispone l’obbligo di determinare la modalità di ripartizione: «</a:t>
            </a:r>
            <a:r>
              <a:rPr lang="it-IT" i="1" dirty="0"/>
              <a:t>L'atto costitutivo deve indicare: le regole per la ripartizione degli utili e i criteri per la </a:t>
            </a:r>
            <a:r>
              <a:rPr lang="it-IT" b="1" i="1" u="sng" dirty="0"/>
              <a:t>ripartizione dei ristorni</a:t>
            </a:r>
            <a:r>
              <a:rPr lang="it-IT" dirty="0"/>
              <a:t>»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art. 2545-sexies C.C. – </a:t>
            </a:r>
            <a:r>
              <a:rPr lang="it-IT" b="1" dirty="0"/>
              <a:t>Ristorni</a:t>
            </a:r>
            <a:r>
              <a:rPr lang="it-IT" dirty="0"/>
              <a:t> - definisce l’istituto del ristorno nel nostro ordinamento: </a:t>
            </a:r>
            <a:r>
              <a:rPr lang="it-IT" i="1" dirty="0"/>
              <a:t>«L'atto costitutivo determina i </a:t>
            </a:r>
            <a:r>
              <a:rPr lang="it-IT" b="1" i="1" u="sng" dirty="0"/>
              <a:t>criteri di ripartizione dei ristorni</a:t>
            </a:r>
            <a:r>
              <a:rPr lang="it-IT" i="1" dirty="0"/>
              <a:t> ai soci </a:t>
            </a:r>
            <a:r>
              <a:rPr lang="it-IT" b="1" i="1" u="sng" dirty="0"/>
              <a:t>proporzionalmente alla quantità e qualità</a:t>
            </a:r>
            <a:r>
              <a:rPr lang="it-IT" i="1" dirty="0"/>
              <a:t> degli scambi mutualistici. Le cooperative devono riportare </a:t>
            </a:r>
            <a:r>
              <a:rPr lang="it-IT" b="1" i="1" u="sng" dirty="0"/>
              <a:t>separatamente nel bilancio</a:t>
            </a:r>
            <a:r>
              <a:rPr lang="it-IT" i="1" dirty="0"/>
              <a:t> i dati relativi all'attività svolta con i soci, distinguendo eventualmente </a:t>
            </a:r>
            <a:r>
              <a:rPr lang="it-IT" b="1" i="1" u="sng" dirty="0"/>
              <a:t>le diverse gestioni mutualistiche</a:t>
            </a:r>
            <a:r>
              <a:rPr lang="it-IT" i="1" dirty="0"/>
              <a:t>. L'assemblea può deliberare la ripartizione dei ristorni a ciascun socio anche mediante aumento proporzionale delle rispettive quote o </a:t>
            </a:r>
            <a:r>
              <a:rPr lang="it-IT" b="1" i="1" u="sng" dirty="0"/>
              <a:t>con l'emissione di nuove azioni</a:t>
            </a:r>
            <a:r>
              <a:rPr lang="it-IT" i="1" dirty="0"/>
              <a:t>, in deroga a quanto previsto dall'articolo 2525*, ovvero mediante l'emissione di strumenti finanziari».</a:t>
            </a:r>
          </a:p>
          <a:p>
            <a:pPr algn="just"/>
            <a:endParaRPr lang="it-IT" i="1" dirty="0"/>
          </a:p>
          <a:p>
            <a:pPr algn="just"/>
            <a:r>
              <a:rPr lang="it-IT" sz="1000" i="1" dirty="0"/>
              <a:t>*Limite di 100.000 Euro per ciascun socio.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0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3. Riferimenti giurisprudenziali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Cassazione Sez. I 9513/1999: </a:t>
            </a:r>
          </a:p>
          <a:p>
            <a:pPr algn="just"/>
            <a:endParaRPr lang="it-IT" dirty="0"/>
          </a:p>
          <a:p>
            <a:pPr algn="just">
              <a:lnSpc>
                <a:spcPct val="200000"/>
              </a:lnSpc>
            </a:pPr>
            <a:r>
              <a:rPr lang="it-IT" i="1" dirty="0"/>
              <a:t>“I ristorni costituiscono uno degli strumenti tecnici per </a:t>
            </a:r>
            <a:r>
              <a:rPr lang="it-IT" b="1" i="1" u="sng" dirty="0"/>
              <a:t>attribuire ai soci il vantaggio mutualistico</a:t>
            </a:r>
            <a:r>
              <a:rPr lang="it-IT" i="1" dirty="0"/>
              <a:t> derivante dai rapporti di scambio intrattenuti con la cooperativa. In altre parole, i ristorni </a:t>
            </a:r>
            <a:r>
              <a:rPr lang="it-IT" b="1" i="1" u="sng" dirty="0"/>
              <a:t>sono i profitti netti della cooperativa derivanti dall'attività con i soci attribuiti ai soci stessi</a:t>
            </a:r>
            <a:r>
              <a:rPr lang="it-IT" i="1" dirty="0"/>
              <a:t> in proporzione agli scambi mutualistici intercorsi con la cooperativa nel corso dell'anno”. </a:t>
            </a:r>
            <a:endParaRPr lang="it-IT" sz="1000" i="1" dirty="0"/>
          </a:p>
          <a:p>
            <a:pPr marL="285750" indent="-285750" algn="just">
              <a:buFontTx/>
              <a:buChar char="-"/>
            </a:pPr>
            <a:endParaRPr lang="it-IT" sz="1000" i="1" dirty="0"/>
          </a:p>
          <a:p>
            <a:pPr marL="285750" indent="-285750" algn="just">
              <a:buFontTx/>
              <a:buChar char="-"/>
            </a:pPr>
            <a:endParaRPr lang="it-IT" sz="1000" i="1" dirty="0"/>
          </a:p>
          <a:p>
            <a:pPr marL="285750" indent="-285750" algn="just">
              <a:buFontTx/>
              <a:buChar char="-"/>
            </a:pPr>
            <a:r>
              <a:rPr lang="it-IT" sz="1000" dirty="0"/>
              <a:t>Recepita anche dall’Amministrazione Finanziaria (Risposta Interpello n. 284/2023, Circolare n. 35/E/2008)</a:t>
            </a:r>
            <a:endParaRPr lang="it-IT" sz="1000" i="1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85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4. Elementi chiave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it-IT" b="1" u="sng" dirty="0"/>
              <a:t>l’atto costitutivo</a:t>
            </a:r>
            <a:r>
              <a:rPr lang="it-IT" dirty="0"/>
              <a:t> deve indicare i </a:t>
            </a:r>
            <a:r>
              <a:rPr lang="it-IT" b="1" u="sng" dirty="0"/>
              <a:t>criteri</a:t>
            </a:r>
            <a:r>
              <a:rPr lang="it-IT" dirty="0"/>
              <a:t> per la ripartizione dei ristorni;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tali criteri di ripartizione dei ristorni ai soci devono essere determinati </a:t>
            </a:r>
            <a:r>
              <a:rPr lang="it-IT" b="1" u="sng" dirty="0"/>
              <a:t>proporzionalmente</a:t>
            </a:r>
            <a:r>
              <a:rPr lang="it-IT" dirty="0"/>
              <a:t> alla </a:t>
            </a:r>
            <a:r>
              <a:rPr lang="it-IT" b="1" u="sng" dirty="0"/>
              <a:t>quantità</a:t>
            </a:r>
            <a:r>
              <a:rPr lang="it-IT" dirty="0"/>
              <a:t> e </a:t>
            </a:r>
            <a:r>
              <a:rPr lang="it-IT" b="1" u="sng" dirty="0"/>
              <a:t>qualità </a:t>
            </a:r>
            <a:r>
              <a:rPr lang="it-IT" dirty="0"/>
              <a:t>degli scambi mutualistici;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/>
              <a:t>le cooperative devono riportare </a:t>
            </a:r>
            <a:r>
              <a:rPr lang="it-IT" b="1" u="sng" dirty="0"/>
              <a:t>separatamente nel bilancio</a:t>
            </a:r>
            <a:r>
              <a:rPr lang="it-IT" dirty="0"/>
              <a:t> i dati relativi all’attività svolta con i soci per </a:t>
            </a:r>
            <a:r>
              <a:rPr lang="it-IT" b="1" u="sng" dirty="0"/>
              <a:t>ciascuna delle diverse gestioni mutualistiche</a:t>
            </a:r>
            <a:r>
              <a:rPr lang="it-IT" dirty="0"/>
              <a:t>;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b="1" u="sng" dirty="0"/>
              <a:t>l’assemblea</a:t>
            </a:r>
            <a:r>
              <a:rPr lang="it-IT" dirty="0"/>
              <a:t> può deliberare la </a:t>
            </a:r>
            <a:r>
              <a:rPr lang="it-IT" b="1" u="sng" dirty="0"/>
              <a:t>distribuzione dei ristorni</a:t>
            </a:r>
            <a:r>
              <a:rPr lang="it-IT" dirty="0"/>
              <a:t> a ciascun socio anche mediante: i) aumento proporzionale delle rispettive quote, ii) con l’emissione di nuove azioni, iii) ovvero mediante l’emissione di strumenti finanziari; in deroga a quanto previsto dall’articolo 2525* C.C..</a:t>
            </a:r>
            <a:endParaRPr lang="it-IT" i="1" dirty="0"/>
          </a:p>
          <a:p>
            <a:pPr algn="just"/>
            <a:endParaRPr lang="it-IT" i="1" dirty="0"/>
          </a:p>
          <a:p>
            <a:pPr algn="just"/>
            <a:r>
              <a:rPr lang="it-IT" sz="1000" i="1" dirty="0"/>
              <a:t>*Limite di 100.000 Euro per ciascun socio.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50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5. Il Presupposto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marL="285750" indent="-285750" algn="just">
              <a:lnSpc>
                <a:spcPct val="250000"/>
              </a:lnSpc>
              <a:buFontTx/>
              <a:buChar char="-"/>
            </a:pPr>
            <a:r>
              <a:rPr lang="it-IT" dirty="0"/>
              <a:t>Affinché la cooperativa possa “</a:t>
            </a:r>
            <a:r>
              <a:rPr lang="it-IT" b="1" u="sng" dirty="0"/>
              <a:t>restituire</a:t>
            </a:r>
            <a:r>
              <a:rPr lang="it-IT" dirty="0"/>
              <a:t>” parte del prezzo o erogare un </a:t>
            </a:r>
            <a:r>
              <a:rPr lang="it-IT" b="1" u="sng" dirty="0"/>
              <a:t>maggior compenso</a:t>
            </a:r>
            <a:r>
              <a:rPr lang="it-IT" dirty="0"/>
              <a:t> ai propri soci, è necessario che la </a:t>
            </a:r>
            <a:r>
              <a:rPr lang="it-IT" b="1" u="sng" dirty="0"/>
              <a:t>gestione mutualistica</a:t>
            </a:r>
            <a:r>
              <a:rPr lang="it-IT" dirty="0"/>
              <a:t> abbia </a:t>
            </a:r>
            <a:r>
              <a:rPr lang="it-IT" b="1" u="sng" dirty="0"/>
              <a:t>formato risorse</a:t>
            </a:r>
            <a:r>
              <a:rPr lang="it-IT" dirty="0"/>
              <a:t> da distribuire.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03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6 Il Trattamento Contabile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>
              <a:lnSpc>
                <a:spcPct val="300000"/>
              </a:lnSpc>
            </a:pPr>
            <a:r>
              <a:rPr lang="it-IT" dirty="0"/>
              <a:t>Il 9 giugno 2022 l’Organismo Italiano di Contabilità (OIC) ha reso nota l’approvazione in via definitiva e pubblicato sul proprio sito ufficiale il documento “</a:t>
            </a:r>
            <a:r>
              <a:rPr lang="it-IT" i="1" dirty="0"/>
              <a:t>Emendamenti ai principi contabili nazionali – Specificità delle società cooperative*</a:t>
            </a:r>
            <a:r>
              <a:rPr lang="it-IT" dirty="0"/>
              <a:t>”</a:t>
            </a:r>
          </a:p>
          <a:p>
            <a:pPr algn="just">
              <a:lnSpc>
                <a:spcPct val="300000"/>
              </a:lnSpc>
            </a:pPr>
            <a:r>
              <a:rPr lang="it-IT" sz="1000" dirty="0"/>
              <a:t>* Il nuovo documento ha modificato ed integrato i previgenti: i) OIC 28, Patrimonio netto; ii) OIC 9, Svalutazioni per perdite durevoli di valore delle immobilizzazioni materiali e immateriali; iii) OIC 12, Composizione e schemi del bilancio di esercizio.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19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0"/>
            <a:ext cx="9144000" cy="350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6.1 Il Trattamento Contabile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marL="285750" indent="-285750" algn="just">
              <a:lnSpc>
                <a:spcPct val="300000"/>
              </a:lnSpc>
              <a:buFontTx/>
              <a:buChar char="-"/>
            </a:pPr>
            <a:r>
              <a:rPr lang="it-IT" dirty="0"/>
              <a:t>Prima ipotesi: Ristorno imputato a </a:t>
            </a:r>
            <a:r>
              <a:rPr lang="it-IT" b="1" u="sng" dirty="0"/>
              <a:t>conto economico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300000"/>
              </a:lnSpc>
              <a:buFontTx/>
              <a:buChar char="-"/>
            </a:pPr>
            <a:r>
              <a:rPr lang="it-IT" dirty="0"/>
              <a:t>Seconda ipotesi: Ristorno trattato in sede di </a:t>
            </a:r>
            <a:r>
              <a:rPr lang="it-IT" b="1" u="sng" dirty="0"/>
              <a:t>distribuzione dell’utile</a:t>
            </a:r>
            <a:r>
              <a:rPr lang="it-IT" dirty="0"/>
              <a:t>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45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0" y="533401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200" b="1" i="1" dirty="0">
                <a:latin typeface="Palatino Linotype" pitchFamily="18" charset="0"/>
              </a:rPr>
              <a:t>I RISTORNI NELLE SOCIETA’ COOPERATIVE</a:t>
            </a:r>
          </a:p>
          <a:p>
            <a:endParaRPr lang="it-IT" sz="2800" dirty="0">
              <a:latin typeface="Palatino Linotype" pitchFamily="18" charset="0"/>
            </a:endParaRPr>
          </a:p>
          <a:p>
            <a:r>
              <a:rPr lang="it-IT" sz="2800" u="sng" dirty="0">
                <a:latin typeface="Palatino Linotype" pitchFamily="18" charset="0"/>
              </a:rPr>
              <a:t>7. Ristorno imputato a conto economico</a:t>
            </a: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endParaRPr lang="it-IT" dirty="0">
              <a:latin typeface="Palatino Linotype" pitchFamily="18" charset="0"/>
            </a:endParaRPr>
          </a:p>
          <a:p>
            <a:pPr algn="just"/>
            <a:r>
              <a:rPr lang="it-IT" dirty="0"/>
              <a:t>La ratio: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Questa impostazione muove dall’idea che </a:t>
            </a:r>
            <a:r>
              <a:rPr lang="it-IT" b="1" u="sng" dirty="0"/>
              <a:t>il ristorno</a:t>
            </a:r>
            <a:r>
              <a:rPr lang="it-IT" dirty="0"/>
              <a:t> sia un </a:t>
            </a:r>
            <a:r>
              <a:rPr lang="it-IT" b="1" u="sng" dirty="0"/>
              <a:t>vantaggio mutualistico differito</a:t>
            </a:r>
            <a:r>
              <a:rPr lang="it-IT" dirty="0"/>
              <a:t> riconosciuto al socio in via </a:t>
            </a:r>
            <a:r>
              <a:rPr lang="it-IT" b="1" u="sng" dirty="0"/>
              <a:t>posticipata</a:t>
            </a:r>
            <a:r>
              <a:rPr lang="it-IT" dirty="0"/>
              <a:t> in quanto connesso al reale apporto fornito dal socio nel corso dell’esercizio e quindi </a:t>
            </a:r>
            <a:r>
              <a:rPr lang="it-IT" b="1" u="sng" dirty="0"/>
              <a:t>quantificabile in misura precisa solo a consuntivo</a:t>
            </a:r>
            <a:r>
              <a:rPr lang="it-IT" dirty="0"/>
              <a:t>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Il passaggio di entrambe le componenti a conto economico (costo e ristorno) assolve dunque ad una </a:t>
            </a:r>
            <a:r>
              <a:rPr lang="it-IT" b="1" u="sng" dirty="0"/>
              <a:t>funzione segnaletica</a:t>
            </a:r>
            <a:r>
              <a:rPr lang="it-IT" dirty="0"/>
              <a:t> in quanto dà contezza delle </a:t>
            </a:r>
            <a:r>
              <a:rPr lang="it-IT" b="1" u="sng" dirty="0"/>
              <a:t>risorse complessive erogate ai soci</a:t>
            </a:r>
            <a:r>
              <a:rPr lang="it-IT" dirty="0"/>
              <a:t> e quanto esse hanno inciso sul risultato dell’esercizio.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Si rappresenta così a </a:t>
            </a:r>
            <a:r>
              <a:rPr lang="it-IT" b="1" u="sng" dirty="0"/>
              <a:t>conto economico</a:t>
            </a:r>
            <a:r>
              <a:rPr lang="it-IT" dirty="0"/>
              <a:t> l’intero costo del </a:t>
            </a:r>
            <a:r>
              <a:rPr lang="it-IT" b="1" u="sng" dirty="0"/>
              <a:t>beneficio corrisposto ai soci</a:t>
            </a:r>
            <a:r>
              <a:rPr lang="it-IT" dirty="0"/>
              <a:t> a titolo mutualistico.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524000" y="62372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0" y="6304002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altLang="it-IT" sz="1100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Studio Dott. Enrico Leccisi</a:t>
            </a:r>
            <a:endParaRPr lang="it-IT" altLang="it-IT" sz="600" dirty="0"/>
          </a:p>
          <a:p>
            <a:pPr eaLnBrk="0" hangingPunct="0"/>
            <a:r>
              <a:rPr lang="it-IT" altLang="it-IT" sz="9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Dottore Commercialista al n. AA 011085 - Revisore Legale MEF al n. 164686 - Revisore Cooperative UECOOP n. 43 - Commissario Governativo del MISE - CTU del Tribunale di ROMA</a:t>
            </a:r>
            <a:endParaRPr lang="it-IT" altLang="it-IT" sz="900" dirty="0"/>
          </a:p>
          <a:p>
            <a:pPr eaLnBrk="0" hangingPunct="0"/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 </a:t>
            </a:r>
            <a:r>
              <a:rPr lang="it-IT" altLang="it-IT" sz="1000" i="1" u="sng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Via del Gesù, 80 – 00186 Roma</a:t>
            </a:r>
            <a:r>
              <a:rPr lang="it-IT" altLang="it-IT" sz="600" dirty="0"/>
              <a:t>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- email: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2"/>
              </a:rPr>
              <a:t>enrico.leccisi@studioleccisi.it</a:t>
            </a:r>
            <a:r>
              <a:rPr lang="it-IT" altLang="it-IT" sz="600" dirty="0"/>
              <a:t> - </a:t>
            </a:r>
            <a:r>
              <a:rPr lang="en-US" altLang="it-IT" sz="1000" i="1" dirty="0">
                <a:solidFill>
                  <a:srgbClr val="808080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PEC: </a:t>
            </a:r>
            <a:r>
              <a:rPr lang="en-US" altLang="it-IT" sz="1000" i="1" dirty="0">
                <a:solidFill>
                  <a:srgbClr val="954F72"/>
                </a:solidFill>
                <a:latin typeface="Palatino Linotype" panose="02040502050505030304" pitchFamily="18" charset="0"/>
                <a:ea typeface="Calibri" panose="020F0502020204030204" pitchFamily="34" charset="0"/>
                <a:hlinkClick r:id="rId3"/>
              </a:rPr>
              <a:t>enrico.leccisi@legalmail.it</a:t>
            </a:r>
            <a:endParaRPr lang="en-US" altLang="it-IT" dirty="0">
              <a:latin typeface="Arial" panose="020B0604020202020204" pitchFamily="34" charset="0"/>
            </a:endParaRPr>
          </a:p>
        </p:txBody>
      </p:sp>
      <p:pic>
        <p:nvPicPr>
          <p:cNvPr id="1027" name="Immagine 1" descr="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4" y="4764"/>
            <a:ext cx="3652837" cy="5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13800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7346</TotalTime>
  <Words>3434</Words>
  <Application>Microsoft Office PowerPoint</Application>
  <PresentationFormat>Widescreen</PresentationFormat>
  <Paragraphs>258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Arial</vt:lpstr>
      <vt:lpstr>Palatino Linotype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Leccisi Enrico</dc:creator>
  <cp:lastModifiedBy>Mcm Service</cp:lastModifiedBy>
  <cp:revision>579</cp:revision>
  <cp:lastPrinted>2015-03-12T15:44:48Z</cp:lastPrinted>
  <dcterms:created xsi:type="dcterms:W3CDTF">1601-01-01T00:00:00Z</dcterms:created>
  <dcterms:modified xsi:type="dcterms:W3CDTF">2024-02-27T07:28:04Z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