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notesMasterIdLst>
    <p:notesMasterId r:id="rId32"/>
  </p:notesMasterIdLst>
  <p:handoutMasterIdLst>
    <p:handoutMasterId r:id="rId33"/>
  </p:handoutMasterIdLst>
  <p:sldIdLst>
    <p:sldId id="405" r:id="rId2"/>
    <p:sldId id="502" r:id="rId3"/>
    <p:sldId id="493" r:id="rId4"/>
    <p:sldId id="492" r:id="rId5"/>
    <p:sldId id="498" r:id="rId6"/>
    <p:sldId id="471" r:id="rId7"/>
    <p:sldId id="475" r:id="rId8"/>
    <p:sldId id="473" r:id="rId9"/>
    <p:sldId id="476" r:id="rId10"/>
    <p:sldId id="474" r:id="rId11"/>
    <p:sldId id="477" r:id="rId12"/>
    <p:sldId id="479" r:id="rId13"/>
    <p:sldId id="478" r:id="rId14"/>
    <p:sldId id="480" r:id="rId15"/>
    <p:sldId id="481" r:id="rId16"/>
    <p:sldId id="482" r:id="rId17"/>
    <p:sldId id="483" r:id="rId18"/>
    <p:sldId id="484" r:id="rId19"/>
    <p:sldId id="499" r:id="rId20"/>
    <p:sldId id="486" r:id="rId21"/>
    <p:sldId id="487" r:id="rId22"/>
    <p:sldId id="488" r:id="rId23"/>
    <p:sldId id="489" r:id="rId24"/>
    <p:sldId id="491" r:id="rId25"/>
    <p:sldId id="490" r:id="rId26"/>
    <p:sldId id="500" r:id="rId27"/>
    <p:sldId id="495" r:id="rId28"/>
    <p:sldId id="497" r:id="rId29"/>
    <p:sldId id="501" r:id="rId30"/>
    <p:sldId id="49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ente"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34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p:restoredTop sz="94483"/>
  </p:normalViewPr>
  <p:slideViewPr>
    <p:cSldViewPr snapToGrid="0">
      <p:cViewPr varScale="1">
        <p:scale>
          <a:sx n="117" d="100"/>
          <a:sy n="117" d="100"/>
        </p:scale>
        <p:origin x="1760"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005D04E-6C66-497A-917E-7779901A34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A25F0F0-B1FD-4E1B-ABD8-12F91F3048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109673-8034-4920-BC61-FBF8F9A34EE5}" type="datetimeFigureOut">
              <a:rPr lang="it-IT" smtClean="0"/>
              <a:pPr/>
              <a:t>24/02/24</a:t>
            </a:fld>
            <a:endParaRPr lang="it-IT"/>
          </a:p>
        </p:txBody>
      </p:sp>
      <p:sp>
        <p:nvSpPr>
          <p:cNvPr id="4" name="Segnaposto piè di pagina 3">
            <a:extLst>
              <a:ext uri="{FF2B5EF4-FFF2-40B4-BE49-F238E27FC236}">
                <a16:creationId xmlns:a16="http://schemas.microsoft.com/office/drawing/2014/main" id="{E0BC2A43-48BE-4CA4-969A-B9E0679963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0F560B3B-61C4-4A30-BDF5-88183A4E55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983476-E7A0-4B3D-9BE3-1F8AC101E45C}" type="slidenum">
              <a:rPr lang="it-IT" smtClean="0"/>
              <a:pPr/>
              <a:t>‹N›</a:t>
            </a:fld>
            <a:endParaRPr lang="it-IT"/>
          </a:p>
        </p:txBody>
      </p:sp>
    </p:spTree>
    <p:extLst>
      <p:ext uri="{BB962C8B-B14F-4D97-AF65-F5344CB8AC3E}">
        <p14:creationId xmlns:p14="http://schemas.microsoft.com/office/powerpoint/2010/main" val="9508448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42A65-5BF9-4A2B-9A2E-74ECB7D81583}" type="datetimeFigureOut">
              <a:rPr lang="it-IT" smtClean="0"/>
              <a:pPr/>
              <a:t>24/02/24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70E09-1CC2-4D30-8309-BDFACBC12B03}" type="slidenum">
              <a:rPr lang="it-IT" smtClean="0"/>
              <a:pPr/>
              <a:t>‹N›</a:t>
            </a:fld>
            <a:endParaRPr lang="it-IT"/>
          </a:p>
        </p:txBody>
      </p:sp>
    </p:spTree>
    <p:extLst>
      <p:ext uri="{BB962C8B-B14F-4D97-AF65-F5344CB8AC3E}">
        <p14:creationId xmlns:p14="http://schemas.microsoft.com/office/powerpoint/2010/main" val="17761438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r>
              <a:rPr lang="it-IT"/>
              <a:t>27 febbraio 2024</a:t>
            </a:r>
          </a:p>
        </p:txBody>
      </p:sp>
      <p:sp>
        <p:nvSpPr>
          <p:cNvPr id="5" name="Footer Placeholder 4"/>
          <p:cNvSpPr>
            <a:spLocks noGrp="1"/>
          </p:cNvSpPr>
          <p:nvPr>
            <p:ph type="ftr" sz="quarter" idx="11"/>
          </p:nvPr>
        </p:nvSpPr>
        <p:spPr/>
        <p:txBody>
          <a:bodyPr/>
          <a:lstStyle/>
          <a:p>
            <a:r>
              <a:rPr lang="it-IT"/>
              <a:t>Prof. Avv. Federico Rasi</a:t>
            </a:r>
          </a:p>
        </p:txBody>
      </p:sp>
      <p:sp>
        <p:nvSpPr>
          <p:cNvPr id="6" name="Slide Number Placeholder 5"/>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328161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r>
              <a:rPr lang="it-IT"/>
              <a:t>27 febbraio 2024</a:t>
            </a:r>
          </a:p>
        </p:txBody>
      </p:sp>
      <p:sp>
        <p:nvSpPr>
          <p:cNvPr id="6" name="Footer Placeholder 5"/>
          <p:cNvSpPr>
            <a:spLocks noGrp="1"/>
          </p:cNvSpPr>
          <p:nvPr>
            <p:ph type="ftr" sz="quarter" idx="11"/>
          </p:nvPr>
        </p:nvSpPr>
        <p:spPr/>
        <p:txBody>
          <a:bodyPr/>
          <a:lstStyle/>
          <a:p>
            <a:r>
              <a:rPr lang="it-IT"/>
              <a:t>Prof. Avv. Federico Rasi</a:t>
            </a:r>
          </a:p>
        </p:txBody>
      </p:sp>
      <p:sp>
        <p:nvSpPr>
          <p:cNvPr id="7" name="Slide Number Placeholder 6"/>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295332908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941832" y="2909102"/>
            <a:ext cx="3611880" cy="2996398"/>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4975398" y="2909102"/>
            <a:ext cx="3611880" cy="2996398"/>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r>
              <a:rPr lang="it-IT"/>
              <a:t>27 febbraio 2024</a:t>
            </a:r>
          </a:p>
        </p:txBody>
      </p:sp>
      <p:sp>
        <p:nvSpPr>
          <p:cNvPr id="8" name="Footer Placeholder 7"/>
          <p:cNvSpPr>
            <a:spLocks noGrp="1"/>
          </p:cNvSpPr>
          <p:nvPr>
            <p:ph type="ftr" sz="quarter" idx="11"/>
          </p:nvPr>
        </p:nvSpPr>
        <p:spPr/>
        <p:txBody>
          <a:bodyPr/>
          <a:lstStyle/>
          <a:p>
            <a:r>
              <a:rPr lang="it-IT"/>
              <a:t>Prof. Avv. Federico Rasi</a:t>
            </a:r>
          </a:p>
        </p:txBody>
      </p:sp>
      <p:sp>
        <p:nvSpPr>
          <p:cNvPr id="9" name="Slide Number Placeholder 8"/>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20994797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r>
              <a:rPr lang="it-IT"/>
              <a:t>27 febbraio 2024</a:t>
            </a:r>
          </a:p>
        </p:txBody>
      </p:sp>
      <p:sp>
        <p:nvSpPr>
          <p:cNvPr id="4" name="Footer Placeholder 3"/>
          <p:cNvSpPr>
            <a:spLocks noGrp="1"/>
          </p:cNvSpPr>
          <p:nvPr>
            <p:ph type="ftr" sz="quarter" idx="11"/>
          </p:nvPr>
        </p:nvSpPr>
        <p:spPr/>
        <p:txBody>
          <a:bodyPr/>
          <a:lstStyle/>
          <a:p>
            <a:r>
              <a:rPr lang="it-IT"/>
              <a:t>Prof. Avv. Federico Rasi</a:t>
            </a:r>
          </a:p>
        </p:txBody>
      </p:sp>
      <p:sp>
        <p:nvSpPr>
          <p:cNvPr id="5" name="Slide Number Placeholder 4"/>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297897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27 febbraio 2024</a:t>
            </a:r>
          </a:p>
        </p:txBody>
      </p:sp>
      <p:sp>
        <p:nvSpPr>
          <p:cNvPr id="3" name="Footer Placeholder 2"/>
          <p:cNvSpPr>
            <a:spLocks noGrp="1"/>
          </p:cNvSpPr>
          <p:nvPr>
            <p:ph type="ftr" sz="quarter" idx="11"/>
          </p:nvPr>
        </p:nvSpPr>
        <p:spPr/>
        <p:txBody>
          <a:bodyPr/>
          <a:lstStyle/>
          <a:p>
            <a:r>
              <a:rPr lang="it-IT"/>
              <a:t>Prof. Avv. Federico Rasi</a:t>
            </a:r>
          </a:p>
        </p:txBody>
      </p:sp>
      <p:sp>
        <p:nvSpPr>
          <p:cNvPr id="4" name="Slide Number Placeholder 3"/>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216113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r>
              <a:rPr lang="it-IT"/>
              <a:t>27 febbraio 2024</a:t>
            </a:r>
          </a:p>
        </p:txBody>
      </p:sp>
      <p:sp>
        <p:nvSpPr>
          <p:cNvPr id="5" name="Footer Placeholder 4"/>
          <p:cNvSpPr>
            <a:spLocks noGrp="1"/>
          </p:cNvSpPr>
          <p:nvPr>
            <p:ph type="ftr" sz="quarter" idx="11"/>
          </p:nvPr>
        </p:nvSpPr>
        <p:spPr/>
        <p:txBody>
          <a:bodyPr/>
          <a:lstStyle/>
          <a:p>
            <a:r>
              <a:rPr lang="it-IT"/>
              <a:t>Prof. Avv. Federico Rasi</a:t>
            </a:r>
          </a:p>
        </p:txBody>
      </p:sp>
      <p:sp>
        <p:nvSpPr>
          <p:cNvPr id="6" name="Slide Number Placeholder 5"/>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419762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r>
              <a:rPr lang="it-IT"/>
              <a:t>27 febbraio 2024</a:t>
            </a:r>
          </a:p>
        </p:txBody>
      </p:sp>
      <p:sp>
        <p:nvSpPr>
          <p:cNvPr id="5" name="Footer Placeholder 4"/>
          <p:cNvSpPr>
            <a:spLocks noGrp="1"/>
          </p:cNvSpPr>
          <p:nvPr>
            <p:ph type="ftr" sz="quarter" idx="11"/>
          </p:nvPr>
        </p:nvSpPr>
        <p:spPr/>
        <p:txBody>
          <a:bodyPr/>
          <a:lstStyle/>
          <a:p>
            <a:r>
              <a:rPr lang="it-IT"/>
              <a:t>Prof. Avv. Federico Rasi</a:t>
            </a:r>
          </a:p>
        </p:txBody>
      </p:sp>
      <p:sp>
        <p:nvSpPr>
          <p:cNvPr id="6" name="Slide Number Placeholder 5"/>
          <p:cNvSpPr>
            <a:spLocks noGrp="1"/>
          </p:cNvSpPr>
          <p:nvPr>
            <p:ph type="sldNum" sz="quarter" idx="12"/>
          </p:nvPr>
        </p:nvSpPr>
        <p:spPr/>
        <p:txBody>
          <a:bodyPr/>
          <a:lstStyle/>
          <a:p>
            <a:fld id="{CDE6B61D-FC4E-4B9F-904A-EEAB74D9F1A5}" type="slidenum">
              <a:rPr lang="it-IT" smtClean="0"/>
              <a:pPr/>
              <a:t>‹N›</a:t>
            </a:fld>
            <a:endParaRPr lang="it-IT"/>
          </a:p>
        </p:txBody>
      </p:sp>
    </p:spTree>
    <p:extLst>
      <p:ext uri="{BB962C8B-B14F-4D97-AF65-F5344CB8AC3E}">
        <p14:creationId xmlns:p14="http://schemas.microsoft.com/office/powerpoint/2010/main" val="130039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61DA32C8-D18A-C242-A30D-9CFF44BE5F5F}"/>
              </a:ext>
            </a:extLst>
          </p:cNvPr>
          <p:cNvSpPr/>
          <p:nvPr userDrawn="1"/>
        </p:nvSpPr>
        <p:spPr>
          <a:xfrm>
            <a:off x="-25400" y="6278378"/>
            <a:ext cx="9144000" cy="584706"/>
          </a:xfrm>
          <a:prstGeom prst="rect">
            <a:avLst/>
          </a:prstGeom>
          <a:solidFill>
            <a:srgbClr val="9634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227558" y="6388379"/>
            <a:ext cx="1747292" cy="348462"/>
          </a:xfrm>
          <a:prstGeom prst="rect">
            <a:avLst/>
          </a:prstGeom>
        </p:spPr>
        <p:txBody>
          <a:bodyPr vert="horz" lIns="91440" tIns="45720" rIns="91440" bIns="45720" rtlCol="0" anchor="ctr"/>
          <a:lstStyle>
            <a:lvl1pPr algn="l">
              <a:defRPr sz="1200">
                <a:solidFill>
                  <a:schemeClr val="bg1"/>
                </a:solidFill>
                <a:latin typeface="Times New Roman" panose="02020603050405020304" pitchFamily="18" charset="0"/>
                <a:cs typeface="Times New Roman" panose="02020603050405020304" pitchFamily="18" charset="0"/>
              </a:defRPr>
            </a:lvl1pPr>
          </a:lstStyle>
          <a:p>
            <a:r>
              <a:rPr lang="it-IT"/>
              <a:t>27 febbraio 2024</a:t>
            </a:r>
          </a:p>
        </p:txBody>
      </p:sp>
      <p:sp>
        <p:nvSpPr>
          <p:cNvPr id="5" name="Footer Placeholder 4"/>
          <p:cNvSpPr>
            <a:spLocks noGrp="1"/>
          </p:cNvSpPr>
          <p:nvPr>
            <p:ph type="ftr" sz="quarter" idx="3"/>
          </p:nvPr>
        </p:nvSpPr>
        <p:spPr>
          <a:xfrm>
            <a:off x="3028950" y="6388379"/>
            <a:ext cx="3086100" cy="345796"/>
          </a:xfrm>
          <a:prstGeom prst="rect">
            <a:avLst/>
          </a:prstGeom>
        </p:spPr>
        <p:txBody>
          <a:bodyPr vert="horz" lIns="91440" tIns="45720" rIns="91440" bIns="45720" rtlCol="0" anchor="ctr"/>
          <a:lstStyle>
            <a:lvl1pPr algn="ctr">
              <a:defRPr sz="1200">
                <a:solidFill>
                  <a:schemeClr val="bg1"/>
                </a:solidFill>
                <a:latin typeface="Times New Roman" panose="02020603050405020304" pitchFamily="18" charset="0"/>
                <a:cs typeface="Times New Roman" panose="02020603050405020304" pitchFamily="18" charset="0"/>
              </a:defRPr>
            </a:lvl1pPr>
          </a:lstStyle>
          <a:p>
            <a:r>
              <a:rPr lang="it-IT"/>
              <a:t>Prof. Avv. Federico Rasi</a:t>
            </a:r>
          </a:p>
        </p:txBody>
      </p:sp>
      <p:sp>
        <p:nvSpPr>
          <p:cNvPr id="6" name="Slide Number Placeholder 5"/>
          <p:cNvSpPr>
            <a:spLocks noGrp="1"/>
          </p:cNvSpPr>
          <p:nvPr>
            <p:ph type="sldNum" sz="quarter" idx="4"/>
          </p:nvPr>
        </p:nvSpPr>
        <p:spPr>
          <a:xfrm>
            <a:off x="6826251" y="6388379"/>
            <a:ext cx="2114549" cy="345796"/>
          </a:xfrm>
          <a:prstGeom prst="rect">
            <a:avLst/>
          </a:prstGeom>
        </p:spPr>
        <p:txBody>
          <a:bodyPr vert="horz" lIns="91440" tIns="45720" rIns="91440" bIns="45720" rtlCol="0" anchor="ctr"/>
          <a:lstStyle>
            <a:lvl1pPr algn="r">
              <a:defRPr sz="1200">
                <a:solidFill>
                  <a:schemeClr val="bg1"/>
                </a:solidFill>
                <a:latin typeface="Times New Roman" panose="02020603050405020304" pitchFamily="18" charset="0"/>
                <a:cs typeface="Times New Roman" panose="02020603050405020304" pitchFamily="18" charset="0"/>
              </a:defRPr>
            </a:lvl1pPr>
          </a:lstStyle>
          <a:p>
            <a:fld id="{CDE6B61D-FC4E-4B9F-904A-EEAB74D9F1A5}" type="slidenum">
              <a:rPr lang="it-IT" smtClean="0"/>
              <a:pPr/>
              <a:t>‹N›</a:t>
            </a:fld>
            <a:endParaRPr lang="it-IT"/>
          </a:p>
        </p:txBody>
      </p:sp>
      <p:sp>
        <p:nvSpPr>
          <p:cNvPr id="10" name="Rectangle 9"/>
          <p:cNvSpPr/>
          <p:nvPr/>
        </p:nvSpPr>
        <p:spPr>
          <a:xfrm>
            <a:off x="8950960" y="-10160"/>
            <a:ext cx="180000" cy="6858000"/>
          </a:xfrm>
          <a:prstGeom prst="rect">
            <a:avLst/>
          </a:prstGeom>
          <a:solidFill>
            <a:srgbClr val="96343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9">
            <a:extLst>
              <a:ext uri="{FF2B5EF4-FFF2-40B4-BE49-F238E27FC236}">
                <a16:creationId xmlns:a16="http://schemas.microsoft.com/office/drawing/2014/main" id="{A3854A69-67DB-18E6-D2E0-BE8F124D5FCC}"/>
              </a:ext>
            </a:extLst>
          </p:cNvPr>
          <p:cNvSpPr/>
          <p:nvPr userDrawn="1"/>
        </p:nvSpPr>
        <p:spPr>
          <a:xfrm>
            <a:off x="-25681" y="0"/>
            <a:ext cx="180000" cy="6858000"/>
          </a:xfrm>
          <a:prstGeom prst="rect">
            <a:avLst/>
          </a:prstGeom>
          <a:solidFill>
            <a:srgbClr val="96343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a:p>
        </p:txBody>
      </p:sp>
    </p:spTree>
    <p:extLst>
      <p:ext uri="{BB962C8B-B14F-4D97-AF65-F5344CB8AC3E}">
        <p14:creationId xmlns:p14="http://schemas.microsoft.com/office/powerpoint/2010/main" val="3005752065"/>
      </p:ext>
    </p:extLst>
  </p:cSld>
  <p:clrMap bg1="lt1" tx1="dk1" bg2="lt2" tx2="dk2" accent1="accent1" accent2="accent2" accent3="accent3" accent4="accent4" accent5="accent5" accent6="accent6" hlink="hlink" folHlink="folHlink"/>
  <p:sldLayoutIdLst>
    <p:sldLayoutId id="2147484078" r:id="rId1"/>
    <p:sldLayoutId id="2147484080" r:id="rId2"/>
    <p:sldLayoutId id="2147484081" r:id="rId3"/>
    <p:sldLayoutId id="2147484082" r:id="rId4"/>
    <p:sldLayoutId id="2147484083" r:id="rId5"/>
    <p:sldLayoutId id="2147484086" r:id="rId6"/>
    <p:sldLayoutId id="2147484087" r:id="rId7"/>
  </p:sldLayoutIdLst>
  <p:hf hdr="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2264" y="263236"/>
            <a:ext cx="8553157" cy="5870277"/>
          </a:xfrm>
          <a:solidFill>
            <a:schemeClr val="accent3"/>
          </a:solidFill>
        </p:spPr>
        <p:txBody>
          <a:bodyPr>
            <a:noAutofit/>
          </a:bodyPr>
          <a:lstStyle/>
          <a:p>
            <a:pPr marL="0" indent="0" algn="ctr">
              <a:spcBef>
                <a:spcPts val="0"/>
              </a:spcBef>
              <a:buNone/>
            </a:pPr>
            <a:r>
              <a:rPr lang="it-IT" sz="1800" b="1" cap="small" dirty="0">
                <a:solidFill>
                  <a:schemeClr val="bg1"/>
                </a:solidFill>
                <a:latin typeface="Times New Roman" panose="02020603050405020304" pitchFamily="18" charset="0"/>
                <a:cs typeface="Times New Roman" panose="02020603050405020304" pitchFamily="18" charset="0"/>
              </a:rPr>
              <a:t>Università degli Studi di Siena</a:t>
            </a:r>
          </a:p>
          <a:p>
            <a:pPr marL="0" indent="0" algn="ctr">
              <a:spcBef>
                <a:spcPts val="0"/>
              </a:spcBef>
              <a:buNone/>
            </a:pPr>
            <a:r>
              <a:rPr lang="it-IT" sz="1800" b="1" cap="small" dirty="0">
                <a:solidFill>
                  <a:schemeClr val="bg1"/>
                </a:solidFill>
                <a:latin typeface="Times New Roman" panose="02020603050405020304" pitchFamily="18" charset="0"/>
                <a:cs typeface="Times New Roman" panose="02020603050405020304" pitchFamily="18" charset="0"/>
              </a:rPr>
              <a:t>Unione Provinciale Agricoltori di Siena</a:t>
            </a:r>
          </a:p>
          <a:p>
            <a:pPr marL="0" indent="0" algn="ctr">
              <a:spcBef>
                <a:spcPts val="0"/>
              </a:spcBef>
              <a:buNone/>
            </a:pPr>
            <a:r>
              <a:rPr lang="it-IT" sz="1800" b="1" cap="small" dirty="0">
                <a:solidFill>
                  <a:schemeClr val="bg1"/>
                </a:solidFill>
                <a:latin typeface="Times New Roman" panose="02020603050405020304" pitchFamily="18" charset="0"/>
                <a:cs typeface="Times New Roman" panose="02020603050405020304" pitchFamily="18" charset="0"/>
              </a:rPr>
              <a:t>Confagricoltura</a:t>
            </a:r>
          </a:p>
          <a:p>
            <a:pPr marL="0" indent="0" algn="ctr">
              <a:lnSpc>
                <a:spcPct val="100000"/>
              </a:lnSpc>
              <a:spcBef>
                <a:spcPts val="0"/>
              </a:spcBef>
              <a:buNone/>
            </a:pPr>
            <a:endParaRPr lang="it-IT"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800" i="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Agricoltura: </a:t>
            </a: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tra riforma fiscale e legge di bilancio</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1700" i="1" dirty="0">
                <a:solidFill>
                  <a:schemeClr val="bg1"/>
                </a:solidFill>
                <a:latin typeface="Times New Roman" panose="02020603050405020304" pitchFamily="18" charset="0"/>
                <a:cs typeface="Times New Roman" panose="02020603050405020304" pitchFamily="18" charset="0"/>
              </a:rPr>
              <a:t>27 febbraio 2024</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2700" b="1" cap="small" dirty="0">
                <a:solidFill>
                  <a:srgbClr val="FFFF00"/>
                </a:solidFill>
                <a:latin typeface="Times New Roman" panose="02020603050405020304" pitchFamily="18" charset="0"/>
                <a:cs typeface="Times New Roman" panose="02020603050405020304" pitchFamily="18" charset="0"/>
              </a:rPr>
              <a:t>incentivi all’occupazione e misure agevolative: prospettive e problematiche nel settore agricolo</a:t>
            </a:r>
          </a:p>
          <a:p>
            <a:pPr marL="0" indent="0" algn="ctr">
              <a:lnSpc>
                <a:spcPct val="100000"/>
              </a:lnSpc>
              <a:spcBef>
                <a:spcPts val="0"/>
              </a:spcBef>
              <a:buNone/>
            </a:pPr>
            <a:endParaRPr lang="it-IT" sz="15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1700" i="1" dirty="0">
                <a:solidFill>
                  <a:schemeClr val="bg1"/>
                </a:solidFill>
                <a:latin typeface="Times New Roman" panose="02020603050405020304" pitchFamily="18" charset="0"/>
                <a:cs typeface="Times New Roman" panose="02020603050405020304" pitchFamily="18" charset="0"/>
              </a:rPr>
              <a:t>Federico Rasi</a:t>
            </a:r>
          </a:p>
          <a:p>
            <a:pPr marL="0" indent="0" algn="ctr">
              <a:lnSpc>
                <a:spcPct val="100000"/>
              </a:lnSpc>
              <a:spcBef>
                <a:spcPts val="0"/>
              </a:spcBef>
              <a:buNone/>
            </a:pPr>
            <a:r>
              <a:rPr lang="it-IT" sz="1700" i="1" dirty="0">
                <a:solidFill>
                  <a:schemeClr val="bg1"/>
                </a:solidFill>
                <a:latin typeface="Times New Roman" panose="02020603050405020304" pitchFamily="18" charset="0"/>
                <a:cs typeface="Times New Roman" panose="02020603050405020304" pitchFamily="18" charset="0"/>
              </a:rPr>
              <a:t>Professore Associato di Diritto tributario</a:t>
            </a:r>
          </a:p>
          <a:p>
            <a:pPr marL="0" indent="0" algn="ctr">
              <a:lnSpc>
                <a:spcPct val="100000"/>
              </a:lnSpc>
              <a:spcBef>
                <a:spcPts val="0"/>
              </a:spcBef>
              <a:buNone/>
            </a:pPr>
            <a:r>
              <a:rPr lang="it-IT" sz="1700" i="1" dirty="0">
                <a:solidFill>
                  <a:schemeClr val="bg1"/>
                </a:solidFill>
                <a:latin typeface="Times New Roman" panose="02020603050405020304" pitchFamily="18" charset="0"/>
                <a:cs typeface="Times New Roman" panose="02020603050405020304" pitchFamily="18" charset="0"/>
              </a:rPr>
              <a:t>Università degli Studi del Molise</a:t>
            </a:r>
          </a:p>
          <a:p>
            <a:pPr marL="0" indent="0" algn="ctr">
              <a:lnSpc>
                <a:spcPct val="100000"/>
              </a:lnSpc>
              <a:spcBef>
                <a:spcPts val="0"/>
              </a:spcBef>
              <a:buNone/>
            </a:pPr>
            <a:r>
              <a:rPr lang="it-IT" sz="1700" i="1" dirty="0">
                <a:solidFill>
                  <a:schemeClr val="bg1"/>
                </a:solidFill>
                <a:latin typeface="Times New Roman" panose="02020603050405020304" pitchFamily="18" charset="0"/>
                <a:cs typeface="Times New Roman" panose="02020603050405020304" pitchFamily="18" charset="0"/>
              </a:rPr>
              <a:t>Avvocato in Roma</a:t>
            </a:r>
          </a:p>
        </p:txBody>
      </p:sp>
      <p:pic>
        <p:nvPicPr>
          <p:cNvPr id="4" name="Immagine 3" descr="Immagine che contiene testo, clipart&#10;&#10;Descrizione generata automaticamente">
            <a:extLst>
              <a:ext uri="{FF2B5EF4-FFF2-40B4-BE49-F238E27FC236}">
                <a16:creationId xmlns:a16="http://schemas.microsoft.com/office/drawing/2014/main" id="{4FECDFF2-6D20-0D4B-A9C4-7230FDBCD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1347" y="5103293"/>
            <a:ext cx="720000" cy="720000"/>
          </a:xfrm>
          <a:prstGeom prst="rect">
            <a:avLst/>
          </a:prstGeom>
        </p:spPr>
      </p:pic>
      <p:pic>
        <p:nvPicPr>
          <p:cNvPr id="6" name="Immagine 5" descr="Immagine che contiene testo&#10;&#10;Descrizione generata automaticamente">
            <a:extLst>
              <a:ext uri="{FF2B5EF4-FFF2-40B4-BE49-F238E27FC236}">
                <a16:creationId xmlns:a16="http://schemas.microsoft.com/office/drawing/2014/main" id="{32EC571C-B230-5D49-B944-27297B9414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724" y="354097"/>
            <a:ext cx="1260000" cy="1260000"/>
          </a:xfrm>
          <a:prstGeom prst="rect">
            <a:avLst/>
          </a:prstGeom>
        </p:spPr>
      </p:pic>
      <p:pic>
        <p:nvPicPr>
          <p:cNvPr id="8" name="Immagine 7">
            <a:extLst>
              <a:ext uri="{FF2B5EF4-FFF2-40B4-BE49-F238E27FC236}">
                <a16:creationId xmlns:a16="http://schemas.microsoft.com/office/drawing/2014/main" id="{578107F6-8401-E34D-8746-B7EFD9EC03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9653" y="354097"/>
            <a:ext cx="1260000" cy="1260000"/>
          </a:xfrm>
          <a:prstGeom prst="rect">
            <a:avLst/>
          </a:prstGeom>
        </p:spPr>
      </p:pic>
    </p:spTree>
    <p:extLst>
      <p:ext uri="{BB962C8B-B14F-4D97-AF65-F5344CB8AC3E}">
        <p14:creationId xmlns:p14="http://schemas.microsoft.com/office/powerpoint/2010/main" val="236710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382ECD-3305-F8D3-342B-699DF8581E07}"/>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76EFDD7-6EB7-0AFA-D434-100B4A7F80A1}"/>
              </a:ext>
            </a:extLst>
          </p:cNvPr>
          <p:cNvSpPr>
            <a:spLocks noGrp="1"/>
          </p:cNvSpPr>
          <p:nvPr>
            <p:ph idx="1"/>
          </p:nvPr>
        </p:nvSpPr>
        <p:spPr>
          <a:xfrm>
            <a:off x="227558" y="678873"/>
            <a:ext cx="8524556" cy="3077201"/>
          </a:xfrm>
        </p:spPr>
        <p:txBody>
          <a:bodyPr>
            <a:noAutofit/>
          </a:bodyPr>
          <a:lstStyle/>
          <a:p>
            <a:pPr marL="0" indent="0" algn="just">
              <a:lnSpc>
                <a:spcPct val="100000"/>
              </a:lnSpc>
              <a:spcBef>
                <a:spcPts val="0"/>
              </a:spcBef>
              <a:buNone/>
            </a:pP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it-IT" sz="1800" i="1" dirty="0">
                <a:solidFill>
                  <a:schemeClr val="tx1"/>
                </a:solidFill>
                <a:effectLst/>
                <a:latin typeface="Times New Roman" panose="02020603050405020304" pitchFamily="18" charset="0"/>
                <a:cs typeface="Times New Roman" panose="02020603050405020304" pitchFamily="18" charset="0"/>
              </a:rPr>
              <a:t>Art. 6. Principi e criteri direttivi per la revisione del sistema di imposizione sui redditi delle società e degli enti: 1. Nell’esercizio della delega di cui all’articolo 1 il Governo osserva altresì i seguenti principi e criteri direttivi specifici per la revisione del sistema di imposizione sui redditi delle società e degli enti:</a:t>
            </a:r>
          </a:p>
          <a:p>
            <a:pPr marL="0" indent="0" algn="just">
              <a:lnSpc>
                <a:spcPct val="100000"/>
              </a:lnSpc>
              <a:spcBef>
                <a:spcPts val="0"/>
              </a:spcBef>
              <a:buNone/>
            </a:pPr>
            <a:endParaRPr lang="it-IT" sz="1800" dirty="0">
              <a:solidFill>
                <a:schemeClr val="tx1"/>
              </a:solidFill>
              <a:effectLst/>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i="1" dirty="0">
                <a:solidFill>
                  <a:schemeClr val="tx1"/>
                </a:solidFill>
                <a:effectLst/>
                <a:latin typeface="Times New Roman" panose="02020603050405020304" pitchFamily="18" charset="0"/>
                <a:cs typeface="Times New Roman" panose="02020603050405020304" pitchFamily="18" charset="0"/>
              </a:rPr>
              <a:t>a) riduzione dell’aliquota dell’IRES nel caso in cui sia impiegata in investimenti, con particolare riferimento a quelli qualificati, o anche in nuove assunzioni ovvero in schemi stabili di partecipazione dei dipendenti agli utili una somma corrispondente, in tutto o in parte, al reddito entro i due periodi d’imposta successivi alla sua produzione. La riduzione non si applica al reddito corrispondente agli utili che, nel predetto biennio, sono distribuiti o destinati a finalità estranee all’esercizio dell’attività d’impresa. La distribuzione degli utili stessi si presume avvenuta qualora sia accertata l’esistenza di componenti reddituali positivi non contabilizzati o di componenti negativi inesistenti; coordinamento di tale disciplina con le altre disposizioni in materia di reddito d’impresa;</a:t>
            </a:r>
            <a:endParaRPr lang="it-IT" sz="1800" dirty="0">
              <a:solidFill>
                <a:schemeClr val="tx1"/>
              </a:solidFill>
              <a:effectLst/>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3465FA3A-7505-37C9-F790-8F980A5E03AC}"/>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281EF855-1ED3-34E8-4CFD-C1A15DDE8944}"/>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484E20C6-B50E-4B74-1E22-CCA9E5A8E12C}"/>
              </a:ext>
            </a:extLst>
          </p:cNvPr>
          <p:cNvSpPr>
            <a:spLocks noGrp="1"/>
          </p:cNvSpPr>
          <p:nvPr>
            <p:ph type="sldNum" sz="quarter" idx="12"/>
          </p:nvPr>
        </p:nvSpPr>
        <p:spPr/>
        <p:txBody>
          <a:bodyPr/>
          <a:lstStyle/>
          <a:p>
            <a:fld id="{CDE6B61D-FC4E-4B9F-904A-EEAB74D9F1A5}" type="slidenum">
              <a:rPr lang="it-IT" smtClean="0"/>
              <a:pPr/>
              <a:t>10</a:t>
            </a:fld>
            <a:endParaRPr lang="it-IT"/>
          </a:p>
        </p:txBody>
      </p:sp>
      <p:sp>
        <p:nvSpPr>
          <p:cNvPr id="5" name="Titolo 3">
            <a:extLst>
              <a:ext uri="{FF2B5EF4-FFF2-40B4-BE49-F238E27FC236}">
                <a16:creationId xmlns:a16="http://schemas.microsoft.com/office/drawing/2014/main" id="{93E0BB4B-2991-9E36-641C-2EF9D7556578}"/>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Super-deduzione per nuove assunzioni</a:t>
            </a:r>
          </a:p>
        </p:txBody>
      </p:sp>
    </p:spTree>
    <p:extLst>
      <p:ext uri="{BB962C8B-B14F-4D97-AF65-F5344CB8AC3E}">
        <p14:creationId xmlns:p14="http://schemas.microsoft.com/office/powerpoint/2010/main" val="3854160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184BA-97A2-0DF2-FAF9-73FD315CEC7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D690F1A-FE61-0B42-3D99-CA99E199CC3A}"/>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Strumento tecnico adottato: </a:t>
            </a:r>
            <a:r>
              <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credito di imposta</a:t>
            </a: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800" b="1" i="1" kern="0" dirty="0">
              <a:solidFill>
                <a:srgbClr val="19191A"/>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b="1"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Beneficiari</a:t>
            </a: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tutte le imprese residenti nel territorio dello Stato, incluse le stabili organizzazioni di soggetti non residenti, che effettuano investimenti in una delle attività ammissibili</a:t>
            </a:r>
            <a:r>
              <a:rPr lang="it-IT" sz="1800" kern="0" dirty="0">
                <a:solidFill>
                  <a:srgbClr val="19191A"/>
                </a:solidFill>
                <a:latin typeface="Times New Roman" panose="02020603050405020304" pitchFamily="18" charset="0"/>
                <a:ea typeface="Times New Roman" panose="02020603050405020304" pitchFamily="18" charset="0"/>
                <a:cs typeface="Times New Roman" panose="02020603050405020304" pitchFamily="18" charset="0"/>
              </a:rPr>
              <a:t>, a </a:t>
            </a:r>
            <a:r>
              <a:rPr lang="it-IT" sz="1800" kern="0" dirty="0">
                <a:solidFill>
                  <a:srgbClr val="19191A"/>
                </a:solidFill>
                <a:latin typeface="Times New Roman" panose="02020603050405020304" pitchFamily="18" charset="0"/>
                <a:cs typeface="Times New Roman" panose="02020603050405020304" pitchFamily="18" charset="0"/>
              </a:rPr>
              <a:t>prescindere dalla forma giuridica, dalla natura giuridica, dalla dimensione, dal regime di determinazione del reddito dell’impresa.</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b="1"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Attività agevolate</a:t>
            </a:r>
            <a:r>
              <a:rPr lang="it-IT" sz="1800"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possono beneficiare del credito</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attività di ricerca fondamentale, di ricerca industriale e sviluppo sperimentale in campo scientifico o tecnologico determinate, tenendo conto dei principi generali e dei criteri contenuti nel Manuale di Frascati dell’OCSE;</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attività finalizzate alla realizzazione di prodotti o processi di produzione nuovi o sostanzialmente migliorati;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predette attività ove finalizzate al raggiungimento di un obiettivo di innovazione digitale 4.0 o di transizione ecologica;</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attività di design e ideazione estetica svolte dalle imprese operanti nei settori tessile e della moda, calzaturiero, dell’occhialeria, orafo, del mobile e dell’arredo e della ceramica, per la concezione e realizzazione dei nuovi prodotti e campionari.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EEAF83D3-165D-7D5E-CE13-70B78FDEF07B}"/>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2D88A4F9-6BC9-4BB9-A575-EB82D9862DB7}"/>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85907FAF-6522-4AB9-3A97-37F3F669DDF8}"/>
              </a:ext>
            </a:extLst>
          </p:cNvPr>
          <p:cNvSpPr>
            <a:spLocks noGrp="1"/>
          </p:cNvSpPr>
          <p:nvPr>
            <p:ph type="sldNum" sz="quarter" idx="12"/>
          </p:nvPr>
        </p:nvSpPr>
        <p:spPr/>
        <p:txBody>
          <a:bodyPr/>
          <a:lstStyle/>
          <a:p>
            <a:fld id="{CDE6B61D-FC4E-4B9F-904A-EEAB74D9F1A5}" type="slidenum">
              <a:rPr lang="it-IT" smtClean="0"/>
              <a:pPr/>
              <a:t>11</a:t>
            </a:fld>
            <a:endParaRPr lang="it-IT"/>
          </a:p>
        </p:txBody>
      </p:sp>
      <p:sp>
        <p:nvSpPr>
          <p:cNvPr id="5" name="Titolo 3">
            <a:extLst>
              <a:ext uri="{FF2B5EF4-FFF2-40B4-BE49-F238E27FC236}">
                <a16:creationId xmlns:a16="http://schemas.microsoft.com/office/drawing/2014/main" id="{EA633AB4-C802-963D-9848-907C673511E4}"/>
              </a:ext>
            </a:extLst>
          </p:cNvPr>
          <p:cNvSpPr>
            <a:spLocks noGrp="1"/>
          </p:cNvSpPr>
          <p:nvPr>
            <p:ph type="title"/>
          </p:nvPr>
        </p:nvSpPr>
        <p:spPr>
          <a:xfrm>
            <a:off x="227558" y="152405"/>
            <a:ext cx="8589871"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Ricerca &amp; Sviluppo &amp; Innovazione</a:t>
            </a:r>
          </a:p>
        </p:txBody>
      </p:sp>
    </p:spTree>
    <p:extLst>
      <p:ext uri="{BB962C8B-B14F-4D97-AF65-F5344CB8AC3E}">
        <p14:creationId xmlns:p14="http://schemas.microsoft.com/office/powerpoint/2010/main" val="96242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CD69E-7092-67B4-85DB-1D3419311D1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74E240-FA3A-47D1-FB24-8574EF38C37D}"/>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b="1"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Spese agevolate:</a:t>
            </a:r>
            <a:r>
              <a:rPr lang="it-IT" sz="1800"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sono agevolate</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spese di personale;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quote di ammortamento, i canoni di locazione finanziaria o di locazione semplice e le altre spese relative ai beni materiali mobili e ai software utilizzati;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spese per contratti di ricerca </a:t>
            </a:r>
            <a:r>
              <a:rPr lang="it-IT" sz="1800"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extra </a:t>
            </a:r>
            <a:r>
              <a:rPr lang="it-IT" sz="1800" i="1" kern="0" dirty="0" err="1">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muros</a:t>
            </a: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spese per contratti aventi ad oggetto il diretto svolgimento da parte del soggetto commissionario delle attività ammissibili al credito d’imposta;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quote di ammortamento relative all’acquisto da terzi di privative industriali relative a un’invenzione industriale o biotecnologica, a una topografia di prodotto a semiconduttori o a una nuova varietà vegetale, nel limite massimo complessivo di €1.000.000 e a condizione che siano utilizzate direttamente ed esclusivamente per lo svolgimento delle attività inerenti ai progetti di ricerca e sviluppo ammissibili al credito d’imposta;</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spese per servizi di consulenza e servizi equivalenti inerenti alle attività di ricerca e sviluppo ammissibili al credito d’imposta, nel limite massimo complessivo del 20% delle spese del personale; </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buFont typeface="Wingdings" pitchFamily="2" charset="2"/>
              <a:buChar char="Ø"/>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 spese per materiali, forniture e altri prodotti analoghi impiegati nei progetti di ricerca e sviluppo ammissibili al credito d’imposta, nel limite massimo del 30% delle spese del personale o dei costi medesimi.</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70876672-163C-57F7-1D0B-93808AE486B8}"/>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B2AB136D-18E9-4633-E7F1-ED2829582BFD}"/>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F603C989-FFEF-7233-EBD9-98FB7CE7B0AE}"/>
              </a:ext>
            </a:extLst>
          </p:cNvPr>
          <p:cNvSpPr>
            <a:spLocks noGrp="1"/>
          </p:cNvSpPr>
          <p:nvPr>
            <p:ph type="sldNum" sz="quarter" idx="12"/>
          </p:nvPr>
        </p:nvSpPr>
        <p:spPr/>
        <p:txBody>
          <a:bodyPr/>
          <a:lstStyle/>
          <a:p>
            <a:fld id="{CDE6B61D-FC4E-4B9F-904A-EEAB74D9F1A5}" type="slidenum">
              <a:rPr lang="it-IT" smtClean="0"/>
              <a:pPr/>
              <a:t>12</a:t>
            </a:fld>
            <a:endParaRPr lang="it-IT"/>
          </a:p>
        </p:txBody>
      </p:sp>
      <p:sp>
        <p:nvSpPr>
          <p:cNvPr id="5" name="Titolo 3">
            <a:extLst>
              <a:ext uri="{FF2B5EF4-FFF2-40B4-BE49-F238E27FC236}">
                <a16:creationId xmlns:a16="http://schemas.microsoft.com/office/drawing/2014/main" id="{0989E9AA-81B3-6D56-2EDB-315AA28D141F}"/>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Ricerca &amp; Sviluppo e Innovazione</a:t>
            </a:r>
          </a:p>
        </p:txBody>
      </p:sp>
    </p:spTree>
    <p:extLst>
      <p:ext uri="{BB962C8B-B14F-4D97-AF65-F5344CB8AC3E}">
        <p14:creationId xmlns:p14="http://schemas.microsoft.com/office/powerpoint/2010/main" val="3443406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B4353-7DB1-6C59-A866-2EC53021A8A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4AA1ED-9796-D581-592B-0AA8E261BC6A}"/>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b="1"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Misura del </a:t>
            </a:r>
            <a:r>
              <a:rPr lang="it-IT" sz="18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credito</a:t>
            </a: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determinazione e la misura del credito d’imposta variano a seconda della tipologia di investimenti agevolabili secondo il seguente schema:</a:t>
            </a:r>
          </a:p>
          <a:p>
            <a:pPr marL="0" indent="0" algn="just">
              <a:lnSpc>
                <a:spcPct val="100000"/>
              </a:lnSpc>
              <a:spcBef>
                <a:spcPts val="0"/>
              </a:spcBef>
              <a:buNone/>
            </a:pPr>
            <a:endParaRPr lang="it-IT" sz="18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5CD41551-D7F7-0425-9DAD-176652260257}"/>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6D385261-C4E3-BD14-AC67-A75B93E8F5D6}"/>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BDC84177-A6F5-EB82-4C59-FB3CD8F6D1A0}"/>
              </a:ext>
            </a:extLst>
          </p:cNvPr>
          <p:cNvSpPr>
            <a:spLocks noGrp="1"/>
          </p:cNvSpPr>
          <p:nvPr>
            <p:ph type="sldNum" sz="quarter" idx="12"/>
          </p:nvPr>
        </p:nvSpPr>
        <p:spPr/>
        <p:txBody>
          <a:bodyPr/>
          <a:lstStyle/>
          <a:p>
            <a:fld id="{CDE6B61D-FC4E-4B9F-904A-EEAB74D9F1A5}" type="slidenum">
              <a:rPr lang="it-IT" smtClean="0"/>
              <a:pPr/>
              <a:t>13</a:t>
            </a:fld>
            <a:endParaRPr lang="it-IT"/>
          </a:p>
        </p:txBody>
      </p:sp>
      <p:sp>
        <p:nvSpPr>
          <p:cNvPr id="5" name="Titolo 3">
            <a:extLst>
              <a:ext uri="{FF2B5EF4-FFF2-40B4-BE49-F238E27FC236}">
                <a16:creationId xmlns:a16="http://schemas.microsoft.com/office/drawing/2014/main" id="{C5B008C5-9477-086F-3440-1148893AD16C}"/>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Ricerca &amp; Sviluppo e Innovazione</a:t>
            </a:r>
          </a:p>
        </p:txBody>
      </p:sp>
      <p:graphicFrame>
        <p:nvGraphicFramePr>
          <p:cNvPr id="2" name="Tabella 1">
            <a:extLst>
              <a:ext uri="{FF2B5EF4-FFF2-40B4-BE49-F238E27FC236}">
                <a16:creationId xmlns:a16="http://schemas.microsoft.com/office/drawing/2014/main" id="{E5E697C5-5FAD-F5C7-DEDD-85E338B8E138}"/>
              </a:ext>
            </a:extLst>
          </p:cNvPr>
          <p:cNvGraphicFramePr>
            <a:graphicFrameLocks noGrp="1"/>
          </p:cNvGraphicFramePr>
          <p:nvPr>
            <p:extLst>
              <p:ext uri="{D42A27DB-BD31-4B8C-83A1-F6EECF244321}">
                <p14:modId xmlns:p14="http://schemas.microsoft.com/office/powerpoint/2010/main" val="3301950473"/>
              </p:ext>
            </p:extLst>
          </p:nvPr>
        </p:nvGraphicFramePr>
        <p:xfrm>
          <a:off x="359229" y="1415143"/>
          <a:ext cx="8098971" cy="4027713"/>
        </p:xfrm>
        <a:graphic>
          <a:graphicData uri="http://schemas.openxmlformats.org/drawingml/2006/table">
            <a:tbl>
              <a:tblPr firstRow="1" firstCol="1" bandRow="1">
                <a:tableStyleId>{5C22544A-7EE6-4342-B048-85BDC9FD1C3A}</a:tableStyleId>
              </a:tblPr>
              <a:tblGrid>
                <a:gridCol w="2459695">
                  <a:extLst>
                    <a:ext uri="{9D8B030D-6E8A-4147-A177-3AD203B41FA5}">
                      <a16:colId xmlns:a16="http://schemas.microsoft.com/office/drawing/2014/main" val="1882115224"/>
                    </a:ext>
                  </a:extLst>
                </a:gridCol>
                <a:gridCol w="2177066">
                  <a:extLst>
                    <a:ext uri="{9D8B030D-6E8A-4147-A177-3AD203B41FA5}">
                      <a16:colId xmlns:a16="http://schemas.microsoft.com/office/drawing/2014/main" val="130748558"/>
                    </a:ext>
                  </a:extLst>
                </a:gridCol>
                <a:gridCol w="1735713">
                  <a:extLst>
                    <a:ext uri="{9D8B030D-6E8A-4147-A177-3AD203B41FA5}">
                      <a16:colId xmlns:a16="http://schemas.microsoft.com/office/drawing/2014/main" val="1099680525"/>
                    </a:ext>
                  </a:extLst>
                </a:gridCol>
                <a:gridCol w="1726497">
                  <a:extLst>
                    <a:ext uri="{9D8B030D-6E8A-4147-A177-3AD203B41FA5}">
                      <a16:colId xmlns:a16="http://schemas.microsoft.com/office/drawing/2014/main" val="2768605205"/>
                    </a:ext>
                  </a:extLst>
                </a:gridCol>
              </a:tblGrid>
              <a:tr h="736455">
                <a:tc>
                  <a:txBody>
                    <a:bodyPr/>
                    <a:lstStyle/>
                    <a:p>
                      <a:r>
                        <a:rPr lang="it-IT" sz="1800" b="1" kern="100" dirty="0">
                          <a:solidFill>
                            <a:schemeClr val="tx1"/>
                          </a:solidFill>
                          <a:effectLst/>
                          <a:latin typeface="Times New Roman" panose="02020603050405020304" pitchFamily="18" charset="0"/>
                          <a:cs typeface="Times New Roman" panose="02020603050405020304" pitchFamily="18" charset="0"/>
                        </a:rPr>
                        <a:t>Credito d’imposta</a:t>
                      </a:r>
                      <a:endParaRPr lang="it-IT"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b="1" kern="100" dirty="0">
                          <a:solidFill>
                            <a:schemeClr val="tx1"/>
                          </a:solidFill>
                          <a:effectLst/>
                          <a:latin typeface="Times New Roman" panose="02020603050405020304" pitchFamily="18" charset="0"/>
                          <a:cs typeface="Times New Roman" panose="02020603050405020304" pitchFamily="18" charset="0"/>
                        </a:rPr>
                        <a:t>2024</a:t>
                      </a:r>
                      <a:endParaRPr lang="it-IT"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b="1" kern="100" dirty="0">
                          <a:solidFill>
                            <a:schemeClr val="tx1"/>
                          </a:solidFill>
                          <a:effectLst/>
                          <a:latin typeface="Times New Roman" panose="02020603050405020304" pitchFamily="18" charset="0"/>
                          <a:cs typeface="Times New Roman" panose="02020603050405020304" pitchFamily="18" charset="0"/>
                        </a:rPr>
                        <a:t>2025</a:t>
                      </a:r>
                      <a:endParaRPr lang="it-IT"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b="1" kern="100" dirty="0">
                          <a:solidFill>
                            <a:schemeClr val="tx1"/>
                          </a:solidFill>
                          <a:effectLst/>
                          <a:latin typeface="Times New Roman" panose="02020603050405020304" pitchFamily="18" charset="0"/>
                          <a:cs typeface="Times New Roman" panose="02020603050405020304" pitchFamily="18" charset="0"/>
                        </a:rPr>
                        <a:t>dal 2026 </a:t>
                      </a:r>
                    </a:p>
                    <a:p>
                      <a:pPr algn="ctr"/>
                      <a:r>
                        <a:rPr lang="it-IT" sz="1800" b="1" kern="100" dirty="0">
                          <a:solidFill>
                            <a:schemeClr val="tx1"/>
                          </a:solidFill>
                          <a:effectLst/>
                          <a:latin typeface="Times New Roman" panose="02020603050405020304" pitchFamily="18" charset="0"/>
                          <a:cs typeface="Times New Roman" panose="02020603050405020304" pitchFamily="18" charset="0"/>
                        </a:rPr>
                        <a:t>al 2031</a:t>
                      </a:r>
                      <a:endParaRPr lang="it-IT"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extLst>
                  <a:ext uri="{0D108BD9-81ED-4DB2-BD59-A6C34878D82A}">
                    <a16:rowId xmlns:a16="http://schemas.microsoft.com/office/drawing/2014/main" val="3882104633"/>
                  </a:ext>
                </a:extLst>
              </a:tr>
              <a:tr h="736455">
                <a:tc>
                  <a:txBody>
                    <a:bodyPr/>
                    <a:lstStyle/>
                    <a:p>
                      <a:r>
                        <a:rPr lang="it-IT" sz="1800" b="1" kern="100">
                          <a:solidFill>
                            <a:schemeClr val="tx1"/>
                          </a:solidFill>
                          <a:effectLst/>
                          <a:latin typeface="Times New Roman" panose="02020603050405020304" pitchFamily="18" charset="0"/>
                          <a:cs typeface="Times New Roman" panose="02020603050405020304" pitchFamily="18" charset="0"/>
                        </a:rPr>
                        <a:t>R&amp;S</a:t>
                      </a:r>
                      <a:endParaRPr lang="it-IT" sz="1800" b="1"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10%,</a:t>
                      </a:r>
                    </a:p>
                    <a:p>
                      <a:pPr algn="ctr"/>
                      <a:r>
                        <a:rPr lang="it-IT" sz="1800" kern="100" dirty="0">
                          <a:effectLst/>
                          <a:latin typeface="Times New Roman" panose="02020603050405020304" pitchFamily="18" charset="0"/>
                          <a:cs typeface="Times New Roman" panose="02020603050405020304" pitchFamily="18" charset="0"/>
                        </a:rPr>
                        <a:t>max 5 milioni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10%,</a:t>
                      </a:r>
                    </a:p>
                    <a:p>
                      <a:pPr algn="ctr"/>
                      <a:r>
                        <a:rPr lang="it-IT" sz="1800" kern="100">
                          <a:effectLst/>
                          <a:latin typeface="Times New Roman" panose="02020603050405020304" pitchFamily="18" charset="0"/>
                          <a:cs typeface="Times New Roman" panose="02020603050405020304" pitchFamily="18" charset="0"/>
                        </a:rPr>
                        <a:t>max 5 milioni</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10%,</a:t>
                      </a:r>
                    </a:p>
                    <a:p>
                      <a:pPr algn="ctr"/>
                      <a:r>
                        <a:rPr lang="it-IT" sz="1800" kern="100">
                          <a:effectLst/>
                          <a:latin typeface="Times New Roman" panose="02020603050405020304" pitchFamily="18" charset="0"/>
                          <a:cs typeface="Times New Roman" panose="02020603050405020304" pitchFamily="18" charset="0"/>
                        </a:rPr>
                        <a:t>max 5 milioni</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extLst>
                  <a:ext uri="{0D108BD9-81ED-4DB2-BD59-A6C34878D82A}">
                    <a16:rowId xmlns:a16="http://schemas.microsoft.com/office/drawing/2014/main" val="1054503545"/>
                  </a:ext>
                </a:extLst>
              </a:tr>
              <a:tr h="736455">
                <a:tc>
                  <a:txBody>
                    <a:bodyPr/>
                    <a:lstStyle/>
                    <a:p>
                      <a:r>
                        <a:rPr lang="it-IT" sz="1800" b="1" kern="100">
                          <a:solidFill>
                            <a:schemeClr val="tx1"/>
                          </a:solidFill>
                          <a:effectLst/>
                          <a:latin typeface="Times New Roman" panose="02020603050405020304" pitchFamily="18" charset="0"/>
                          <a:cs typeface="Times New Roman" panose="02020603050405020304" pitchFamily="18" charset="0"/>
                        </a:rPr>
                        <a:t>Innovazione tecnologica</a:t>
                      </a:r>
                      <a:endParaRPr lang="it-IT" sz="1800" b="1"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5%,</a:t>
                      </a:r>
                    </a:p>
                    <a:p>
                      <a:pPr algn="ctr"/>
                      <a:r>
                        <a:rPr lang="it-IT" sz="1800" kern="100">
                          <a:effectLst/>
                          <a:latin typeface="Times New Roman" panose="02020603050405020304" pitchFamily="18" charset="0"/>
                          <a:cs typeface="Times New Roman" panose="02020603050405020304" pitchFamily="18" charset="0"/>
                        </a:rPr>
                        <a:t>max 2 milioni</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5%,</a:t>
                      </a:r>
                    </a:p>
                    <a:p>
                      <a:pPr algn="ctr"/>
                      <a:r>
                        <a:rPr lang="it-IT" sz="1800" kern="100" dirty="0">
                          <a:effectLst/>
                          <a:latin typeface="Times New Roman" panose="02020603050405020304" pitchFamily="18" charset="0"/>
                          <a:cs typeface="Times New Roman" panose="02020603050405020304" pitchFamily="18" charset="0"/>
                        </a:rPr>
                        <a:t>max 2 milioni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extLst>
                  <a:ext uri="{0D108BD9-81ED-4DB2-BD59-A6C34878D82A}">
                    <a16:rowId xmlns:a16="http://schemas.microsoft.com/office/drawing/2014/main" val="3361982370"/>
                  </a:ext>
                </a:extLst>
              </a:tr>
              <a:tr h="1081893">
                <a:tc>
                  <a:txBody>
                    <a:bodyPr/>
                    <a:lstStyle/>
                    <a:p>
                      <a:r>
                        <a:rPr lang="it-IT" sz="1800" b="1" kern="100">
                          <a:solidFill>
                            <a:schemeClr val="tx1"/>
                          </a:solidFill>
                          <a:effectLst/>
                          <a:latin typeface="Times New Roman" panose="02020603050405020304" pitchFamily="18" charset="0"/>
                          <a:cs typeface="Times New Roman" panose="02020603050405020304" pitchFamily="18" charset="0"/>
                        </a:rPr>
                        <a:t>Innovazione 4.0 e transizione ecologica</a:t>
                      </a:r>
                      <a:endParaRPr lang="it-IT" sz="1800" b="1"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5%,</a:t>
                      </a:r>
                    </a:p>
                    <a:p>
                      <a:pPr algn="ctr"/>
                      <a:r>
                        <a:rPr lang="it-IT" sz="1800" kern="100" dirty="0">
                          <a:effectLst/>
                          <a:latin typeface="Times New Roman" panose="02020603050405020304" pitchFamily="18" charset="0"/>
                          <a:cs typeface="Times New Roman" panose="02020603050405020304" pitchFamily="18" charset="0"/>
                        </a:rPr>
                        <a:t>max 4 milioni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5%,</a:t>
                      </a:r>
                    </a:p>
                    <a:p>
                      <a:pPr algn="ctr"/>
                      <a:r>
                        <a:rPr lang="it-IT" sz="1800" kern="100" dirty="0">
                          <a:effectLst/>
                          <a:latin typeface="Times New Roman" panose="02020603050405020304" pitchFamily="18" charset="0"/>
                          <a:cs typeface="Times New Roman" panose="02020603050405020304" pitchFamily="18" charset="0"/>
                        </a:rPr>
                        <a:t>max 4 milioni</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extLst>
                  <a:ext uri="{0D108BD9-81ED-4DB2-BD59-A6C34878D82A}">
                    <a16:rowId xmlns:a16="http://schemas.microsoft.com/office/drawing/2014/main" val="4143888293"/>
                  </a:ext>
                </a:extLst>
              </a:tr>
              <a:tr h="736455">
                <a:tc>
                  <a:txBody>
                    <a:bodyPr/>
                    <a:lstStyle/>
                    <a:p>
                      <a:r>
                        <a:rPr lang="it-IT" sz="1800" b="1" kern="100" dirty="0">
                          <a:solidFill>
                            <a:schemeClr val="tx1"/>
                          </a:solidFill>
                          <a:effectLst/>
                          <a:latin typeface="Times New Roman" panose="02020603050405020304" pitchFamily="18" charset="0"/>
                          <a:cs typeface="Times New Roman" panose="02020603050405020304" pitchFamily="18" charset="0"/>
                        </a:rPr>
                        <a:t>Design e </a:t>
                      </a:r>
                    </a:p>
                    <a:p>
                      <a:r>
                        <a:rPr lang="it-IT" sz="1800" b="1" kern="100" dirty="0">
                          <a:solidFill>
                            <a:schemeClr val="tx1"/>
                          </a:solidFill>
                          <a:effectLst/>
                          <a:latin typeface="Times New Roman" panose="02020603050405020304" pitchFamily="18" charset="0"/>
                          <a:cs typeface="Times New Roman" panose="02020603050405020304" pitchFamily="18" charset="0"/>
                        </a:rPr>
                        <a:t>ideazione estetica</a:t>
                      </a:r>
                      <a:endParaRPr lang="it-IT"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5%,</a:t>
                      </a:r>
                    </a:p>
                    <a:p>
                      <a:pPr algn="ctr"/>
                      <a:r>
                        <a:rPr lang="it-IT" sz="1800" kern="100">
                          <a:effectLst/>
                          <a:latin typeface="Times New Roman" panose="02020603050405020304" pitchFamily="18" charset="0"/>
                          <a:cs typeface="Times New Roman" panose="02020603050405020304" pitchFamily="18" charset="0"/>
                        </a:rPr>
                        <a:t>max 2 milioni</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a:effectLst/>
                          <a:latin typeface="Times New Roman" panose="02020603050405020304" pitchFamily="18" charset="0"/>
                          <a:cs typeface="Times New Roman" panose="02020603050405020304" pitchFamily="18" charset="0"/>
                        </a:rPr>
                        <a:t>5%,</a:t>
                      </a:r>
                    </a:p>
                    <a:p>
                      <a:pPr algn="ctr"/>
                      <a:r>
                        <a:rPr lang="it-IT" sz="1800" kern="100">
                          <a:effectLst/>
                          <a:latin typeface="Times New Roman" panose="02020603050405020304" pitchFamily="18" charset="0"/>
                          <a:cs typeface="Times New Roman" panose="02020603050405020304" pitchFamily="18" charset="0"/>
                        </a:rPr>
                        <a:t>max 2 milioni</a:t>
                      </a:r>
                      <a:endParaRPr lang="it-IT"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tc>
                  <a:txBody>
                    <a:bodyPr/>
                    <a:lstStyle/>
                    <a:p>
                      <a:pPr algn="ctr"/>
                      <a:r>
                        <a:rPr lang="it-IT" sz="1800" kern="100" dirty="0">
                          <a:effectLst/>
                          <a:latin typeface="Times New Roman" panose="02020603050405020304" pitchFamily="18" charset="0"/>
                          <a:cs typeface="Times New Roman" panose="02020603050405020304" pitchFamily="18" charset="0"/>
                        </a:rPr>
                        <a:t>–</a:t>
                      </a: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3980" marR="73025" marT="24130" marB="0" anchor="ctr">
                    <a:noFill/>
                  </a:tcPr>
                </a:tc>
                <a:extLst>
                  <a:ext uri="{0D108BD9-81ED-4DB2-BD59-A6C34878D82A}">
                    <a16:rowId xmlns:a16="http://schemas.microsoft.com/office/drawing/2014/main" val="1767524160"/>
                  </a:ext>
                </a:extLst>
              </a:tr>
            </a:tbl>
          </a:graphicData>
        </a:graphic>
      </p:graphicFrame>
    </p:spTree>
    <p:extLst>
      <p:ext uri="{BB962C8B-B14F-4D97-AF65-F5344CB8AC3E}">
        <p14:creationId xmlns:p14="http://schemas.microsoft.com/office/powerpoint/2010/main" val="2642498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C2F18-EB23-DD54-242B-CEDAD7D9AD6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29A594B-97C2-8384-0AE8-D2B4ED5A57E2}"/>
              </a:ext>
            </a:extLst>
          </p:cNvPr>
          <p:cNvSpPr>
            <a:spLocks noGrp="1"/>
          </p:cNvSpPr>
          <p:nvPr>
            <p:ph idx="1"/>
          </p:nvPr>
        </p:nvSpPr>
        <p:spPr>
          <a:xfrm>
            <a:off x="227558" y="846139"/>
            <a:ext cx="8344941" cy="3077201"/>
          </a:xfrm>
        </p:spPr>
        <p:txBody>
          <a:bodyPr>
            <a:noAutofit/>
          </a:bodyPr>
          <a:lstStyle/>
          <a:p>
            <a:pPr marL="0" indent="0" algn="just">
              <a:lnSpc>
                <a:spcPct val="100000"/>
              </a:lnSpc>
              <a:buNone/>
            </a:pPr>
            <a:r>
              <a:rPr lang="it-IT" b="1"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Condizioni</a:t>
            </a:r>
            <a:r>
              <a:rPr lang="it-IT"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il beneficio è subordinato al rispetto delle normative sulla sicurezza nei luoghi di lavoro e al corretto adempimento degli obblighi di versamento dei contributi previdenziali e assistenziali a favore dei lavoratori. </a:t>
            </a:r>
            <a:endParaRPr lang="it-IT"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buNone/>
            </a:pPr>
            <a:r>
              <a:rPr lang="it-IT"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buNone/>
            </a:pPr>
            <a:r>
              <a:rPr lang="it-IT" b="1"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Utilizzo</a:t>
            </a:r>
            <a:r>
              <a:rPr lang="it-IT"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il credito d’imposta spettante è utilizzabile esclusivamente in compensazione in tre quote annuali di pari importo, a decorrere dal periodo d’imposta successivo a quello di maturazione, subordinatamente all’adempimento degli obblighi di certificazione.</a:t>
            </a:r>
            <a:r>
              <a:rPr lang="it-IT" i="1"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kern="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L’effettivo sostenimento delle spese ammissibili e la corrispondenza delle stesse alla documentazione contabile predisposta dall’impresa devono risultare da apposita certificazione rilasciata dal soggetto incaricato della revisione legale dei conti o da un revisore legale dei conti (operante anche in forma societaria) riconosciuto.</a:t>
            </a:r>
            <a:endParaRPr lang="it-IT"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egnaposto data 5">
            <a:extLst>
              <a:ext uri="{FF2B5EF4-FFF2-40B4-BE49-F238E27FC236}">
                <a16:creationId xmlns:a16="http://schemas.microsoft.com/office/drawing/2014/main" id="{9D68522A-DC52-C21E-602E-9CE35648E829}"/>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FF8C70E1-1D24-EE44-61D6-E53285DD3304}"/>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932612A3-2431-A89A-33F7-0C2A75870BA3}"/>
              </a:ext>
            </a:extLst>
          </p:cNvPr>
          <p:cNvSpPr>
            <a:spLocks noGrp="1"/>
          </p:cNvSpPr>
          <p:nvPr>
            <p:ph type="sldNum" sz="quarter" idx="12"/>
          </p:nvPr>
        </p:nvSpPr>
        <p:spPr/>
        <p:txBody>
          <a:bodyPr/>
          <a:lstStyle/>
          <a:p>
            <a:fld id="{CDE6B61D-FC4E-4B9F-904A-EEAB74D9F1A5}" type="slidenum">
              <a:rPr lang="it-IT" smtClean="0"/>
              <a:pPr/>
              <a:t>14</a:t>
            </a:fld>
            <a:endParaRPr lang="it-IT"/>
          </a:p>
        </p:txBody>
      </p:sp>
      <p:sp>
        <p:nvSpPr>
          <p:cNvPr id="5" name="Titolo 3">
            <a:extLst>
              <a:ext uri="{FF2B5EF4-FFF2-40B4-BE49-F238E27FC236}">
                <a16:creationId xmlns:a16="http://schemas.microsoft.com/office/drawing/2014/main" id="{E638BBD2-6A22-B2ED-BA70-F1D119CDD940}"/>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Ricerca &amp; Sviluppo e Innovazione</a:t>
            </a:r>
          </a:p>
        </p:txBody>
      </p:sp>
    </p:spTree>
    <p:extLst>
      <p:ext uri="{BB962C8B-B14F-4D97-AF65-F5344CB8AC3E}">
        <p14:creationId xmlns:p14="http://schemas.microsoft.com/office/powerpoint/2010/main" val="645730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DD5AB-132D-B09F-AC8C-86AC4360941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5D335E2-9605-40C6-C529-8484287FC98C}"/>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Strumento tecnico adottato: </a:t>
            </a:r>
            <a:r>
              <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credito di imposta</a:t>
            </a: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800" b="1"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b="1"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Beneficiari</a:t>
            </a: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tutte le imprese residenti nel territorio dello Stato, comprese le stabili organizzazioni di soggetti non residenti, che effettuano investimenti in beni strumentali nuovi destinati a strutture produttive ubicate nel territorio dello Stato</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b="1"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Attività agevolate</a:t>
            </a:r>
            <a:r>
              <a:rPr lang="it-IT" sz="1800"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gli investimenti in beni materiali e immateriali Industria 4.0, nuovi, strumentali all’esercizio dell’impresa</a:t>
            </a:r>
            <a:endParaRPr lang="it-IT" sz="1800"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1800" b="0" i="1" kern="100" dirty="0">
              <a:solidFill>
                <a:schemeClr val="tx1"/>
              </a:solidFill>
              <a:effectLst/>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r>
              <a:rPr lang="it-IT" sz="1800" b="1" i="1"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Profili temporali</a:t>
            </a:r>
            <a:r>
              <a:rPr lang="it-IT" sz="1800" b="1"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a:t>
            </a:r>
            <a:r>
              <a:rPr lang="it-IT" sz="1800" b="0"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 sono agevolabili gli investimenti effettuati fino al 31.12.2025.</a:t>
            </a:r>
            <a:endParaRPr lang="it-IT" sz="1800" b="1" kern="100" dirty="0">
              <a:solidFill>
                <a:schemeClr val="tx1"/>
              </a:solidFill>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r>
              <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L’agevolazione spetta altresì per gli investimenti effettuati entro il 30.6.2026 a condizione che entro la data del 31.12.2025 il relativo ordine risulti accettato dal venditore e sia avvenuto il pagamento di acconti in misura almeno pari al 20% del costo di acquisizione.</a:t>
            </a:r>
          </a:p>
          <a:p>
            <a:pPr marL="0" indent="0" algn="just">
              <a:lnSpc>
                <a:spcPct val="100000"/>
              </a:lnSpc>
              <a:spcBef>
                <a:spcPts val="0"/>
              </a:spcBef>
              <a:buNone/>
            </a:pPr>
            <a:endParaRPr lang="it-IT" sz="1800" b="1" i="1" kern="100" dirty="0">
              <a:solidFill>
                <a:schemeClr val="tx1"/>
              </a:solidFill>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r>
              <a:rPr lang="it-IT" sz="1800" b="1" i="1"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Misura del credito:</a:t>
            </a:r>
            <a:r>
              <a:rPr lang="it-IT" sz="1800" b="0" i="1"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 </a:t>
            </a:r>
            <a:r>
              <a:rPr lang="it-IT" sz="18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lang="it-IT" sz="1800" b="0"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l credito d’imposta è riconosciuto in misura differenziata in relazione alla tipologia di investimenti e al momento di effettuazione degli stessi secondo il seguente schema:</a:t>
            </a:r>
            <a:endParaRPr lang="it-IT" sz="1800" b="1" kern="100" dirty="0">
              <a:solidFill>
                <a:schemeClr val="tx1"/>
              </a:solidFill>
              <a:effectLst/>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542AEEC2-E684-D7F3-8067-1CAE7CEF43E0}"/>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27E2E38A-9B2B-C6C8-C1E5-C743B9C13B61}"/>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6176B4BD-3B09-6FFF-6685-899940F6A772}"/>
              </a:ext>
            </a:extLst>
          </p:cNvPr>
          <p:cNvSpPr>
            <a:spLocks noGrp="1"/>
          </p:cNvSpPr>
          <p:nvPr>
            <p:ph type="sldNum" sz="quarter" idx="12"/>
          </p:nvPr>
        </p:nvSpPr>
        <p:spPr/>
        <p:txBody>
          <a:bodyPr/>
          <a:lstStyle/>
          <a:p>
            <a:fld id="{CDE6B61D-FC4E-4B9F-904A-EEAB74D9F1A5}" type="slidenum">
              <a:rPr lang="it-IT" smtClean="0"/>
              <a:pPr/>
              <a:t>15</a:t>
            </a:fld>
            <a:endParaRPr lang="it-IT"/>
          </a:p>
        </p:txBody>
      </p:sp>
      <p:sp>
        <p:nvSpPr>
          <p:cNvPr id="5" name="Titolo 3">
            <a:extLst>
              <a:ext uri="{FF2B5EF4-FFF2-40B4-BE49-F238E27FC236}">
                <a16:creationId xmlns:a16="http://schemas.microsoft.com/office/drawing/2014/main" id="{271C3D9D-EF77-40B9-8E51-4B4F0962BB38}"/>
              </a:ext>
            </a:extLst>
          </p:cNvPr>
          <p:cNvSpPr>
            <a:spLocks noGrp="1"/>
          </p:cNvSpPr>
          <p:nvPr>
            <p:ph type="title"/>
          </p:nvPr>
        </p:nvSpPr>
        <p:spPr>
          <a:xfrm>
            <a:off x="304800" y="152405"/>
            <a:ext cx="8469086"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Industria 4.0</a:t>
            </a:r>
          </a:p>
        </p:txBody>
      </p:sp>
    </p:spTree>
    <p:extLst>
      <p:ext uri="{BB962C8B-B14F-4D97-AF65-F5344CB8AC3E}">
        <p14:creationId xmlns:p14="http://schemas.microsoft.com/office/powerpoint/2010/main" val="277313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9D39B4-2536-91E8-6383-628DBCBFA08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86CDFE-23C6-3345-A5A6-DF0FBB6AC7E8}"/>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398F21B8-8CA3-DC42-7BBC-D3ED068E0AA3}"/>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6A6AD2F8-CE91-491D-D127-1E85E363C065}"/>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F6FEFF1C-1516-5B0B-4150-F5824728659E}"/>
              </a:ext>
            </a:extLst>
          </p:cNvPr>
          <p:cNvSpPr>
            <a:spLocks noGrp="1"/>
          </p:cNvSpPr>
          <p:nvPr>
            <p:ph type="sldNum" sz="quarter" idx="12"/>
          </p:nvPr>
        </p:nvSpPr>
        <p:spPr/>
        <p:txBody>
          <a:bodyPr/>
          <a:lstStyle/>
          <a:p>
            <a:fld id="{CDE6B61D-FC4E-4B9F-904A-EEAB74D9F1A5}" type="slidenum">
              <a:rPr lang="it-IT" smtClean="0"/>
              <a:pPr/>
              <a:t>16</a:t>
            </a:fld>
            <a:endParaRPr lang="it-IT"/>
          </a:p>
        </p:txBody>
      </p:sp>
      <p:sp>
        <p:nvSpPr>
          <p:cNvPr id="5" name="Titolo 3">
            <a:extLst>
              <a:ext uri="{FF2B5EF4-FFF2-40B4-BE49-F238E27FC236}">
                <a16:creationId xmlns:a16="http://schemas.microsoft.com/office/drawing/2014/main" id="{ABFB4321-C5AB-FDCE-D7E0-6801C4D4F4E4}"/>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Industria 4.0</a:t>
            </a:r>
          </a:p>
        </p:txBody>
      </p:sp>
      <p:graphicFrame>
        <p:nvGraphicFramePr>
          <p:cNvPr id="2" name="Tabella 1">
            <a:extLst>
              <a:ext uri="{FF2B5EF4-FFF2-40B4-BE49-F238E27FC236}">
                <a16:creationId xmlns:a16="http://schemas.microsoft.com/office/drawing/2014/main" id="{8E5F6FFB-1EE2-BE8A-0DE4-C9442626105A}"/>
              </a:ext>
            </a:extLst>
          </p:cNvPr>
          <p:cNvGraphicFramePr>
            <a:graphicFrameLocks noGrp="1"/>
          </p:cNvGraphicFramePr>
          <p:nvPr>
            <p:extLst>
              <p:ext uri="{D42A27DB-BD31-4B8C-83A1-F6EECF244321}">
                <p14:modId xmlns:p14="http://schemas.microsoft.com/office/powerpoint/2010/main" val="4292060438"/>
              </p:ext>
            </p:extLst>
          </p:nvPr>
        </p:nvGraphicFramePr>
        <p:xfrm>
          <a:off x="227558" y="767877"/>
          <a:ext cx="8344941" cy="5411249"/>
        </p:xfrm>
        <a:graphic>
          <a:graphicData uri="http://schemas.openxmlformats.org/drawingml/2006/table">
            <a:tbl>
              <a:tblPr firstRow="1" firstCol="1" bandRow="1">
                <a:tableStyleId>{5C22544A-7EE6-4342-B048-85BDC9FD1C3A}</a:tableStyleId>
              </a:tblPr>
              <a:tblGrid>
                <a:gridCol w="1270099">
                  <a:extLst>
                    <a:ext uri="{9D8B030D-6E8A-4147-A177-3AD203B41FA5}">
                      <a16:colId xmlns:a16="http://schemas.microsoft.com/office/drawing/2014/main" val="885116885"/>
                    </a:ext>
                  </a:extLst>
                </a:gridCol>
                <a:gridCol w="4401122">
                  <a:extLst>
                    <a:ext uri="{9D8B030D-6E8A-4147-A177-3AD203B41FA5}">
                      <a16:colId xmlns:a16="http://schemas.microsoft.com/office/drawing/2014/main" val="694991013"/>
                    </a:ext>
                  </a:extLst>
                </a:gridCol>
                <a:gridCol w="2673720">
                  <a:extLst>
                    <a:ext uri="{9D8B030D-6E8A-4147-A177-3AD203B41FA5}">
                      <a16:colId xmlns:a16="http://schemas.microsoft.com/office/drawing/2014/main" val="1325450689"/>
                    </a:ext>
                  </a:extLst>
                </a:gridCol>
              </a:tblGrid>
              <a:tr h="967901">
                <a:tc>
                  <a:txBody>
                    <a:bodyPr/>
                    <a:lstStyle/>
                    <a:p>
                      <a:pPr marL="3810" algn="l"/>
                      <a:r>
                        <a:rPr lang="it-IT" sz="1800" kern="100" dirty="0">
                          <a:solidFill>
                            <a:schemeClr val="tx1"/>
                          </a:solidFill>
                          <a:effectLst/>
                          <a:latin typeface="Times New Roman" panose="02020603050405020304" pitchFamily="18" charset="0"/>
                          <a:cs typeface="Times New Roman" panose="02020603050405020304" pitchFamily="18" charset="0"/>
                        </a:rPr>
                        <a:t>Periodo</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tc>
                  <a:txBody>
                    <a:bodyPr/>
                    <a:lstStyle/>
                    <a:p>
                      <a:pPr marL="680085" marR="681355" algn="ctr">
                        <a:spcAft>
                          <a:spcPts val="0"/>
                        </a:spcAft>
                      </a:pPr>
                      <a:r>
                        <a:rPr lang="it-IT" sz="1800" kern="100" dirty="0">
                          <a:solidFill>
                            <a:schemeClr val="tx1"/>
                          </a:solidFill>
                          <a:effectLst/>
                          <a:latin typeface="Times New Roman" panose="02020603050405020304" pitchFamily="18" charset="0"/>
                          <a:cs typeface="Times New Roman" panose="02020603050405020304" pitchFamily="18" charset="0"/>
                        </a:rPr>
                        <a:t>Beni materiali 4.0</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tc>
                  <a:txBody>
                    <a:bodyPr/>
                    <a:lstStyle/>
                    <a:p>
                      <a:pPr algn="ctr"/>
                      <a:r>
                        <a:rPr lang="it-IT" sz="1800" kern="100">
                          <a:solidFill>
                            <a:schemeClr val="tx1"/>
                          </a:solidFill>
                          <a:effectLst/>
                          <a:latin typeface="Times New Roman" panose="02020603050405020304" pitchFamily="18" charset="0"/>
                          <a:cs typeface="Times New Roman" panose="02020603050405020304" pitchFamily="18" charset="0"/>
                        </a:rPr>
                        <a:t>Beni</a:t>
                      </a:r>
                    </a:p>
                    <a:p>
                      <a:pPr algn="ctr"/>
                      <a:r>
                        <a:rPr lang="it-IT" sz="1800" kern="100">
                          <a:solidFill>
                            <a:schemeClr val="tx1"/>
                          </a:solidFill>
                          <a:effectLst/>
                          <a:latin typeface="Times New Roman" panose="02020603050405020304" pitchFamily="18" charset="0"/>
                          <a:cs typeface="Times New Roman" panose="02020603050405020304" pitchFamily="18" charset="0"/>
                        </a:rPr>
                        <a:t>immateriali</a:t>
                      </a:r>
                    </a:p>
                    <a:p>
                      <a:pPr algn="ctr"/>
                      <a:r>
                        <a:rPr lang="it-IT" sz="1800" kern="100">
                          <a:solidFill>
                            <a:schemeClr val="tx1"/>
                          </a:solidFill>
                          <a:effectLst/>
                          <a:latin typeface="Times New Roman" panose="02020603050405020304" pitchFamily="18" charset="0"/>
                          <a:cs typeface="Times New Roman" panose="02020603050405020304" pitchFamily="18" charset="0"/>
                        </a:rPr>
                        <a:t>4.0</a:t>
                      </a:r>
                      <a:endParaRPr lang="it-IT"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extLst>
                  <a:ext uri="{0D108BD9-81ED-4DB2-BD59-A6C34878D82A}">
                    <a16:rowId xmlns:a16="http://schemas.microsoft.com/office/drawing/2014/main" val="2438997628"/>
                  </a:ext>
                </a:extLst>
              </a:tr>
              <a:tr h="2848560">
                <a:tc>
                  <a:txBody>
                    <a:bodyPr/>
                    <a:lstStyle/>
                    <a:p>
                      <a:pPr marL="3810"/>
                      <a:r>
                        <a:rPr lang="it-IT" sz="1800" kern="100">
                          <a:solidFill>
                            <a:schemeClr val="tx1"/>
                          </a:solidFill>
                          <a:effectLst/>
                          <a:latin typeface="Times New Roman" panose="02020603050405020304" pitchFamily="18" charset="0"/>
                          <a:cs typeface="Times New Roman" panose="02020603050405020304" pitchFamily="18" charset="0"/>
                        </a:rPr>
                        <a:t>2024</a:t>
                      </a:r>
                      <a:endParaRPr lang="it-IT"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tc>
                  <a:txBody>
                    <a:bodyPr/>
                    <a:lstStyle/>
                    <a:p>
                      <a:r>
                        <a:rPr lang="it-IT" sz="1800" kern="100" dirty="0">
                          <a:solidFill>
                            <a:schemeClr val="tx1"/>
                          </a:solidFill>
                          <a:effectLst/>
                          <a:latin typeface="Times New Roman" panose="02020603050405020304" pitchFamily="18" charset="0"/>
                          <a:cs typeface="Times New Roman" panose="02020603050405020304" pitchFamily="18" charset="0"/>
                        </a:rPr>
                        <a:t>Credito d’imposta nella misura del:</a:t>
                      </a:r>
                    </a:p>
                    <a:p>
                      <a:pPr marL="342900" lvl="0" indent="-342900" algn="just" fontAlgn="base">
                        <a:buClr>
                          <a:srgbClr val="000000"/>
                        </a:buClr>
                        <a:buSzPts val="1050"/>
                        <a:buFont typeface="Symbol" pitchFamily="2" charset="2"/>
                        <a:buChar char="-"/>
                      </a:pPr>
                      <a:r>
                        <a:rPr lang="it-IT" sz="1800" u="none" strike="noStrike" kern="100" dirty="0">
                          <a:solidFill>
                            <a:schemeClr val="tx1"/>
                          </a:solidFill>
                          <a:effectLst/>
                          <a:uFill>
                            <a:solidFill>
                              <a:srgbClr val="000000"/>
                            </a:solidFill>
                          </a:uFill>
                          <a:latin typeface="Times New Roman" panose="02020603050405020304" pitchFamily="18" charset="0"/>
                          <a:cs typeface="Times New Roman" panose="02020603050405020304" pitchFamily="18" charset="0"/>
                        </a:rPr>
                        <a:t>20% per la quota di investimenti fino a 2,5 milioni;</a:t>
                      </a:r>
                    </a:p>
                    <a:p>
                      <a:pPr marL="342900" lvl="0" indent="-342900" algn="just" fontAlgn="base">
                        <a:buClr>
                          <a:srgbClr val="000000"/>
                        </a:buClr>
                        <a:buSzPts val="1050"/>
                        <a:buFont typeface="Symbol" pitchFamily="2" charset="2"/>
                        <a:buChar char="-"/>
                      </a:pPr>
                      <a:r>
                        <a:rPr lang="it-IT" sz="1800" u="none" strike="noStrike" kern="100" dirty="0">
                          <a:solidFill>
                            <a:schemeClr val="tx1"/>
                          </a:solidFill>
                          <a:effectLst/>
                          <a:uFill>
                            <a:solidFill>
                              <a:srgbClr val="000000"/>
                            </a:solidFill>
                          </a:uFill>
                          <a:latin typeface="Times New Roman" panose="02020603050405020304" pitchFamily="18" charset="0"/>
                          <a:cs typeface="Times New Roman" panose="02020603050405020304" pitchFamily="18" charset="0"/>
                        </a:rPr>
                        <a:t>10% per investimenti tra 2,5 e 10 milioni;</a:t>
                      </a:r>
                    </a:p>
                    <a:p>
                      <a:pPr marL="342900" lvl="0" indent="-342900" algn="just" fontAlgn="base">
                        <a:buClr>
                          <a:srgbClr val="000000"/>
                        </a:buClr>
                        <a:buSzPts val="1050"/>
                        <a:buFont typeface="Symbol" pitchFamily="2" charset="2"/>
                        <a:buChar char="-"/>
                      </a:pPr>
                      <a:r>
                        <a:rPr lang="it-IT" sz="1800" u="none" strike="noStrike" kern="100" dirty="0">
                          <a:solidFill>
                            <a:schemeClr val="tx1"/>
                          </a:solidFill>
                          <a:effectLst/>
                          <a:uFill>
                            <a:solidFill>
                              <a:srgbClr val="000000"/>
                            </a:solidFill>
                          </a:uFill>
                          <a:latin typeface="Times New Roman" panose="02020603050405020304" pitchFamily="18" charset="0"/>
                          <a:cs typeface="Times New Roman" panose="02020603050405020304" pitchFamily="18" charset="0"/>
                        </a:rPr>
                        <a:t>5% per investimenti tra 10 e 20 milioni;</a:t>
                      </a:r>
                    </a:p>
                    <a:p>
                      <a:pPr marL="342900" lvl="0" indent="-342900" algn="just" fontAlgn="base">
                        <a:buClr>
                          <a:srgbClr val="000000"/>
                        </a:buClr>
                        <a:buSzPts val="1050"/>
                        <a:buFont typeface="Symbol" pitchFamily="2" charset="2"/>
                        <a:buChar char="-"/>
                      </a:pPr>
                      <a:r>
                        <a:rPr lang="it-IT" sz="1800" u="none" strike="noStrike" kern="100" dirty="0">
                          <a:solidFill>
                            <a:schemeClr val="tx1"/>
                          </a:solidFill>
                          <a:effectLst/>
                          <a:uFill>
                            <a:solidFill>
                              <a:srgbClr val="000000"/>
                            </a:solidFill>
                          </a:uFill>
                          <a:latin typeface="Times New Roman" panose="02020603050405020304" pitchFamily="18" charset="0"/>
                          <a:cs typeface="Times New Roman" panose="02020603050405020304" pitchFamily="18" charset="0"/>
                        </a:rPr>
                        <a:t>5% per investimenti inclusi nel PNRR diretti alla realizzazione di obiettivi di transizione ecologica, tra 10 e 50 milioni di euro.</a:t>
                      </a:r>
                      <a:endParaRPr lang="it-IT" sz="1800" u="none" strike="noStrike" kern="100" dirty="0">
                        <a:solidFill>
                          <a:schemeClr val="tx1"/>
                        </a:solidFill>
                        <a:effectLst/>
                        <a:uFill>
                          <a:solidFill>
                            <a:srgbClr val="000000"/>
                          </a:solidFill>
                        </a:uFill>
                        <a:latin typeface="Times New Roman" panose="02020603050405020304" pitchFamily="18" charset="0"/>
                        <a:ea typeface="Titillium Web" pitchFamily="2" charset="77"/>
                        <a:cs typeface="Times New Roman" panose="02020603050405020304" pitchFamily="18" charset="0"/>
                      </a:endParaRPr>
                    </a:p>
                  </a:txBody>
                  <a:tcPr marL="53975" marR="53975" marT="24130" marB="0" anchor="ctr">
                    <a:noFill/>
                  </a:tcPr>
                </a:tc>
                <a:tc>
                  <a:txBody>
                    <a:bodyPr/>
                    <a:lstStyle/>
                    <a:p>
                      <a:pPr algn="ctr"/>
                      <a:r>
                        <a:rPr lang="it-IT" sz="1800" kern="100" dirty="0">
                          <a:solidFill>
                            <a:schemeClr val="tx1"/>
                          </a:solidFill>
                          <a:effectLst/>
                          <a:latin typeface="Times New Roman" panose="02020603050405020304" pitchFamily="18" charset="0"/>
                          <a:cs typeface="Times New Roman" panose="02020603050405020304" pitchFamily="18" charset="0"/>
                        </a:rPr>
                        <a:t>Credito d’imposta 15%</a:t>
                      </a:r>
                    </a:p>
                    <a:p>
                      <a:pPr algn="ctr"/>
                      <a:r>
                        <a:rPr lang="it-IT" sz="1800" kern="100" dirty="0">
                          <a:solidFill>
                            <a:schemeClr val="tx1"/>
                          </a:solidFill>
                          <a:effectLst/>
                          <a:latin typeface="Times New Roman" panose="02020603050405020304" pitchFamily="18" charset="0"/>
                          <a:cs typeface="Times New Roman" panose="02020603050405020304" pitchFamily="18" charset="0"/>
                        </a:rPr>
                        <a:t>Costi ammissibili </a:t>
                      </a:r>
                    </a:p>
                    <a:p>
                      <a:pPr algn="ctr"/>
                      <a:r>
                        <a:rPr lang="it-IT" sz="1800" kern="100" dirty="0">
                          <a:solidFill>
                            <a:schemeClr val="tx1"/>
                          </a:solidFill>
                          <a:effectLst/>
                          <a:latin typeface="Times New Roman" panose="02020603050405020304" pitchFamily="18" charset="0"/>
                          <a:cs typeface="Times New Roman" panose="02020603050405020304" pitchFamily="18" charset="0"/>
                        </a:rPr>
                        <a:t>max 1 milione di euro</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extLst>
                  <a:ext uri="{0D108BD9-81ED-4DB2-BD59-A6C34878D82A}">
                    <a16:rowId xmlns:a16="http://schemas.microsoft.com/office/drawing/2014/main" val="2820187227"/>
                  </a:ext>
                </a:extLst>
              </a:tr>
              <a:tr h="1594788">
                <a:tc>
                  <a:txBody>
                    <a:bodyPr/>
                    <a:lstStyle/>
                    <a:p>
                      <a:pPr marL="3810"/>
                      <a:r>
                        <a:rPr lang="it-IT" sz="1800" kern="100">
                          <a:solidFill>
                            <a:schemeClr val="tx1"/>
                          </a:solidFill>
                          <a:effectLst/>
                          <a:latin typeface="Times New Roman" panose="02020603050405020304" pitchFamily="18" charset="0"/>
                          <a:cs typeface="Times New Roman" panose="02020603050405020304" pitchFamily="18" charset="0"/>
                        </a:rPr>
                        <a:t>2025</a:t>
                      </a:r>
                      <a:endParaRPr lang="it-IT"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tc>
                  <a:txBody>
                    <a:bodyPr/>
                    <a:lstStyle/>
                    <a:p>
                      <a:r>
                        <a:rPr lang="it-IT" sz="1800" kern="100">
                          <a:solidFill>
                            <a:schemeClr val="tx1"/>
                          </a:solidFill>
                          <a:effectLst/>
                          <a:latin typeface="Times New Roman" panose="02020603050405020304" pitchFamily="18" charset="0"/>
                          <a:cs typeface="Times New Roman" panose="02020603050405020304" pitchFamily="18" charset="0"/>
                        </a:rPr>
                        <a:t>Credito d’imposta nella misura del:</a:t>
                      </a:r>
                    </a:p>
                    <a:p>
                      <a:pPr marL="342900" marR="65405" lvl="0" indent="-342900" algn="just" fontAlgn="base">
                        <a:spcAft>
                          <a:spcPts val="0"/>
                        </a:spcAft>
                        <a:buClr>
                          <a:srgbClr val="000000"/>
                        </a:buClr>
                        <a:buSzPts val="1050"/>
                        <a:buFont typeface="Symbol" pitchFamily="2" charset="2"/>
                        <a:buChar char="-"/>
                      </a:pPr>
                      <a:r>
                        <a:rPr lang="it-IT" sz="1800" u="none" strike="noStrike" kern="100">
                          <a:solidFill>
                            <a:schemeClr val="tx1"/>
                          </a:solidFill>
                          <a:effectLst/>
                          <a:uFill>
                            <a:solidFill>
                              <a:srgbClr val="000000"/>
                            </a:solidFill>
                          </a:uFill>
                          <a:latin typeface="Times New Roman" panose="02020603050405020304" pitchFamily="18" charset="0"/>
                          <a:cs typeface="Times New Roman" panose="02020603050405020304" pitchFamily="18" charset="0"/>
                        </a:rPr>
                        <a:t>20% per la quota di investimenti fino a 2,5 milioni;</a:t>
                      </a:r>
                    </a:p>
                    <a:p>
                      <a:pPr marL="342900" marR="65405" lvl="0" indent="-342900" algn="just" fontAlgn="base">
                        <a:spcAft>
                          <a:spcPts val="0"/>
                        </a:spcAft>
                        <a:buClr>
                          <a:srgbClr val="000000"/>
                        </a:buClr>
                        <a:buSzPts val="1050"/>
                        <a:buFont typeface="Symbol" pitchFamily="2" charset="2"/>
                        <a:buChar char="-"/>
                      </a:pPr>
                      <a:r>
                        <a:rPr lang="it-IT" sz="1800" u="none" strike="noStrike" kern="100">
                          <a:solidFill>
                            <a:schemeClr val="tx1"/>
                          </a:solidFill>
                          <a:effectLst/>
                          <a:uFill>
                            <a:solidFill>
                              <a:srgbClr val="000000"/>
                            </a:solidFill>
                          </a:uFill>
                          <a:latin typeface="Times New Roman" panose="02020603050405020304" pitchFamily="18" charset="0"/>
                          <a:cs typeface="Times New Roman" panose="02020603050405020304" pitchFamily="18" charset="0"/>
                        </a:rPr>
                        <a:t>10% per investimenti tra 2,5 e 10 milioni; </a:t>
                      </a:r>
                    </a:p>
                    <a:p>
                      <a:pPr marL="342900" marR="65405" lvl="0" indent="-342900" algn="just" fontAlgn="base">
                        <a:spcAft>
                          <a:spcPts val="0"/>
                        </a:spcAft>
                        <a:buClr>
                          <a:srgbClr val="000000"/>
                        </a:buClr>
                        <a:buSzPts val="1050"/>
                        <a:buFont typeface="Symbol" pitchFamily="2" charset="2"/>
                        <a:buChar char="-"/>
                      </a:pPr>
                      <a:r>
                        <a:rPr lang="it-IT" sz="1800" u="none" strike="noStrike" kern="100">
                          <a:solidFill>
                            <a:schemeClr val="tx1"/>
                          </a:solidFill>
                          <a:effectLst/>
                          <a:uFill>
                            <a:solidFill>
                              <a:srgbClr val="000000"/>
                            </a:solidFill>
                          </a:uFill>
                          <a:latin typeface="Times New Roman" panose="02020603050405020304" pitchFamily="18" charset="0"/>
                          <a:cs typeface="Times New Roman" panose="02020603050405020304" pitchFamily="18" charset="0"/>
                        </a:rPr>
                        <a:t>5% per investimenti tra 10 e 20 milioni.</a:t>
                      </a:r>
                      <a:endParaRPr lang="it-IT" sz="1800" u="none" strike="noStrike" kern="100">
                        <a:solidFill>
                          <a:schemeClr val="tx1"/>
                        </a:solidFill>
                        <a:effectLst/>
                        <a:uFill>
                          <a:solidFill>
                            <a:srgbClr val="000000"/>
                          </a:solidFill>
                        </a:uFill>
                        <a:latin typeface="Times New Roman" panose="02020603050405020304" pitchFamily="18" charset="0"/>
                        <a:ea typeface="Titillium Web" pitchFamily="2" charset="77"/>
                        <a:cs typeface="Times New Roman" panose="02020603050405020304" pitchFamily="18" charset="0"/>
                      </a:endParaRPr>
                    </a:p>
                  </a:txBody>
                  <a:tcPr marL="53975" marR="53975" marT="24130" marB="0" anchor="ctr">
                    <a:noFill/>
                  </a:tcPr>
                </a:tc>
                <a:tc>
                  <a:txBody>
                    <a:bodyPr/>
                    <a:lstStyle/>
                    <a:p>
                      <a:pPr algn="ctr"/>
                      <a:r>
                        <a:rPr lang="it-IT" sz="1800" kern="100" dirty="0">
                          <a:solidFill>
                            <a:schemeClr val="tx1"/>
                          </a:solidFill>
                          <a:effectLst/>
                          <a:latin typeface="Times New Roman" panose="02020603050405020304" pitchFamily="18" charset="0"/>
                          <a:cs typeface="Times New Roman" panose="02020603050405020304" pitchFamily="18" charset="0"/>
                        </a:rPr>
                        <a:t>Credito d’imposta 10% </a:t>
                      </a:r>
                    </a:p>
                    <a:p>
                      <a:pPr algn="ctr"/>
                      <a:r>
                        <a:rPr lang="it-IT" sz="1800" kern="100" dirty="0">
                          <a:solidFill>
                            <a:schemeClr val="tx1"/>
                          </a:solidFill>
                          <a:effectLst/>
                          <a:latin typeface="Times New Roman" panose="02020603050405020304" pitchFamily="18" charset="0"/>
                          <a:cs typeface="Times New Roman" panose="02020603050405020304" pitchFamily="18" charset="0"/>
                        </a:rPr>
                        <a:t>Costi ammissibili </a:t>
                      </a:r>
                    </a:p>
                    <a:p>
                      <a:pPr algn="ctr"/>
                      <a:r>
                        <a:rPr lang="it-IT" sz="1800" kern="100" dirty="0">
                          <a:solidFill>
                            <a:schemeClr val="tx1"/>
                          </a:solidFill>
                          <a:effectLst/>
                          <a:latin typeface="Times New Roman" panose="02020603050405020304" pitchFamily="18" charset="0"/>
                          <a:cs typeface="Times New Roman" panose="02020603050405020304" pitchFamily="18" charset="0"/>
                        </a:rPr>
                        <a:t>max 1 milione di euro</a:t>
                      </a:r>
                      <a:endParaRPr lang="it-IT"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24130" marB="0" anchor="ctr">
                    <a:noFill/>
                  </a:tcPr>
                </a:tc>
                <a:extLst>
                  <a:ext uri="{0D108BD9-81ED-4DB2-BD59-A6C34878D82A}">
                    <a16:rowId xmlns:a16="http://schemas.microsoft.com/office/drawing/2014/main" val="1095509063"/>
                  </a:ext>
                </a:extLst>
              </a:tr>
            </a:tbl>
          </a:graphicData>
        </a:graphic>
      </p:graphicFrame>
    </p:spTree>
    <p:extLst>
      <p:ext uri="{BB962C8B-B14F-4D97-AF65-F5344CB8AC3E}">
        <p14:creationId xmlns:p14="http://schemas.microsoft.com/office/powerpoint/2010/main" val="379795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A35B1-915D-02D2-E27B-9970004967C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81BA3C-5EE2-AA3C-4C75-9031EB684BE2}"/>
              </a:ext>
            </a:extLst>
          </p:cNvPr>
          <p:cNvSpPr>
            <a:spLocks noGrp="1"/>
          </p:cNvSpPr>
          <p:nvPr>
            <p:ph idx="1"/>
          </p:nvPr>
        </p:nvSpPr>
        <p:spPr>
          <a:xfrm>
            <a:off x="227558" y="935350"/>
            <a:ext cx="8344941" cy="3077201"/>
          </a:xfrm>
        </p:spPr>
        <p:txBody>
          <a:bodyPr>
            <a:noAutofit/>
          </a:bodyPr>
          <a:lstStyle/>
          <a:p>
            <a:pPr marL="0" indent="0" algn="just">
              <a:lnSpc>
                <a:spcPct val="100000"/>
              </a:lnSpc>
              <a:spcBef>
                <a:spcPts val="0"/>
              </a:spcBef>
              <a:buNone/>
            </a:pPr>
            <a:r>
              <a:rPr lang="it-IT" b="1"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Condizioni</a:t>
            </a:r>
            <a:r>
              <a:rPr lang="it-IT" i="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 beni devono essere destinati a strutture produttive situate nel territorio dello Stato.</a:t>
            </a:r>
          </a:p>
          <a:p>
            <a:pPr marL="0" indent="0" algn="just">
              <a:lnSpc>
                <a:spcPct val="100000"/>
              </a:lnSpc>
              <a:spcBef>
                <a:spcPts val="0"/>
              </a:spcBef>
              <a:buNone/>
            </a:pPr>
            <a:r>
              <a:rPr lang="it-IT"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Il beneficio è subordinato al rispetto delle normative sulla sicurezza nei luoghi di lavoro e al corretto adempimento degli obblighi di versamento dei contributi previdenziali e assistenziali a favore dei lavoratori. </a:t>
            </a:r>
            <a:endParaRPr lang="it-IT"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b="0" i="1" kern="100" dirty="0">
              <a:solidFill>
                <a:schemeClr val="tx1"/>
              </a:solidFill>
              <a:effectLst/>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endParaRPr lang="it-IT" i="1" kern="100" dirty="0">
              <a:solidFill>
                <a:schemeClr val="tx1"/>
              </a:solidFill>
              <a:latin typeface="Times New Roman" panose="02020603050405020304" pitchFamily="18" charset="0"/>
              <a:ea typeface="Titillium Web" pitchFamily="2" charset="77"/>
              <a:cs typeface="Times New Roman" panose="02020603050405020304" pitchFamily="18" charset="0"/>
            </a:endParaRPr>
          </a:p>
          <a:p>
            <a:pPr marL="0" indent="0" algn="just">
              <a:lnSpc>
                <a:spcPct val="100000"/>
              </a:lnSpc>
              <a:spcBef>
                <a:spcPts val="0"/>
              </a:spcBef>
              <a:buNone/>
            </a:pPr>
            <a:r>
              <a:rPr lang="it-IT" b="1" i="1"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Utilizzo</a:t>
            </a:r>
            <a:r>
              <a:rPr lang="it-IT" b="0" kern="100" dirty="0">
                <a:solidFill>
                  <a:schemeClr val="tx1"/>
                </a:solidFill>
                <a:effectLst/>
                <a:latin typeface="Times New Roman" panose="02020603050405020304" pitchFamily="18" charset="0"/>
                <a:ea typeface="Titillium Web" pitchFamily="2" charset="77"/>
                <a:cs typeface="Times New Roman" panose="02020603050405020304" pitchFamily="18" charset="0"/>
              </a:rPr>
              <a:t>: il credito d’imposta è utilizzabile esclusivamente in compensazione in 3 quote annuali di pari importo, a decorrere dall’anno di avvenuta interconnessione.</a:t>
            </a:r>
            <a:endParaRPr lang="it-IT" b="1" kern="100" dirty="0">
              <a:solidFill>
                <a:schemeClr val="tx1"/>
              </a:solidFill>
              <a:effectLst/>
              <a:latin typeface="Times New Roman" panose="02020603050405020304" pitchFamily="18" charset="0"/>
              <a:ea typeface="Titillium Web" pitchFamily="2" charset="77"/>
              <a:cs typeface="Times New Roman" panose="02020603050405020304" pitchFamily="18" charset="0"/>
            </a:endParaRPr>
          </a:p>
        </p:txBody>
      </p:sp>
      <p:sp>
        <p:nvSpPr>
          <p:cNvPr id="6" name="Segnaposto data 5">
            <a:extLst>
              <a:ext uri="{FF2B5EF4-FFF2-40B4-BE49-F238E27FC236}">
                <a16:creationId xmlns:a16="http://schemas.microsoft.com/office/drawing/2014/main" id="{4962419F-5582-C6A1-64A8-7BC098463520}"/>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9F010FD2-28E2-D4BD-8BFC-FED885A46A9C}"/>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35C2B728-AD95-5EE2-8C82-0BECD42F1A8B}"/>
              </a:ext>
            </a:extLst>
          </p:cNvPr>
          <p:cNvSpPr>
            <a:spLocks noGrp="1"/>
          </p:cNvSpPr>
          <p:nvPr>
            <p:ph type="sldNum" sz="quarter" idx="12"/>
          </p:nvPr>
        </p:nvSpPr>
        <p:spPr/>
        <p:txBody>
          <a:bodyPr/>
          <a:lstStyle/>
          <a:p>
            <a:fld id="{CDE6B61D-FC4E-4B9F-904A-EEAB74D9F1A5}" type="slidenum">
              <a:rPr lang="it-IT" smtClean="0"/>
              <a:pPr/>
              <a:t>17</a:t>
            </a:fld>
            <a:endParaRPr lang="it-IT"/>
          </a:p>
        </p:txBody>
      </p:sp>
      <p:sp>
        <p:nvSpPr>
          <p:cNvPr id="5" name="Titolo 3">
            <a:extLst>
              <a:ext uri="{FF2B5EF4-FFF2-40B4-BE49-F238E27FC236}">
                <a16:creationId xmlns:a16="http://schemas.microsoft.com/office/drawing/2014/main" id="{CC7E9608-B15B-7275-AF2B-57A5B7ED5115}"/>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Industria 4.0</a:t>
            </a:r>
          </a:p>
        </p:txBody>
      </p:sp>
    </p:spTree>
    <p:extLst>
      <p:ext uri="{BB962C8B-B14F-4D97-AF65-F5344CB8AC3E}">
        <p14:creationId xmlns:p14="http://schemas.microsoft.com/office/powerpoint/2010/main" val="2042386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422C0-2EE2-26A9-954F-15F476646B71}"/>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8591FE-17EA-0BAA-E0C8-52CB8D01421E}"/>
              </a:ext>
            </a:extLst>
          </p:cNvPr>
          <p:cNvSpPr>
            <a:spLocks noGrp="1"/>
          </p:cNvSpPr>
          <p:nvPr>
            <p:ph idx="1"/>
          </p:nvPr>
        </p:nvSpPr>
        <p:spPr>
          <a:xfrm>
            <a:off x="227558" y="678873"/>
            <a:ext cx="8589871" cy="3077201"/>
          </a:xfrm>
        </p:spPr>
        <p:txBody>
          <a:bodyPr>
            <a:noAutofit/>
          </a:bodyPr>
          <a:lstStyle/>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Strumento tecnico adottato: </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credito di imposta</a:t>
            </a:r>
            <a:r>
              <a:rPr lang="it-IT" sz="16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0000"/>
              </a:lnSpc>
              <a:spcBef>
                <a:spcPts val="0"/>
              </a:spcBef>
              <a:buNone/>
            </a:pPr>
            <a:endPar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Agevolazione</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è concesso un contributo, sotto forma di credito d’imposta, alle imprese che effettuano l’acquisizione di beni strumentali, destinati a strutture produttive ubicate nella neo-introdotta ZES unica per il Mezzogiorno, che ricomprende i territori di </a:t>
            </a:r>
            <a:r>
              <a:rPr lang="it-IT" sz="1600"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Abruzzo, Basilicata, Calabria, Campania, Molise, Puglia, Sicilia, Sardegna</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600" b="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Non è più accordata la riduzione a metà dell’aliquota IRES.</a:t>
            </a:r>
            <a:endParaRPr lang="it-IT" sz="1600" b="1"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Investimenti agevolabili</a:t>
            </a:r>
            <a:r>
              <a:rPr lang="it-IT" sz="1600" b="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sono agevolabili gli investimenti, facenti parte di un progetto di investimento iniziale, relativi all’acquisto, anche mediante contratti di locazione finanziaria, di nuovi macchinari, impianti e attrezzature varie destinati a strutture produttive già esistenti o che vengono impiantate nel territorio, nonché all’acquisto di terreni e all’acquisizione, alla realizzazione ovvero all’ampliamento di immobili strumentali. </a:t>
            </a:r>
            <a:endParaRPr lang="it-IT"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6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Misura del credito di imposta:</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il credito d’imposta è commisurato alla quota del costo complessivo dei beni acquistati o realizzati, dal 1° gennaio 2024 al 15 novembre 2024. È riconosciuto un limite massimo, per ciascun progetto di investimento, di 100 milioni di euro.</a:t>
            </a:r>
            <a:endParaRPr lang="it-IT" sz="1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6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Condizioni per il riconoscimento: </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pena la revoca dei benefici concessi e goduti, le imprese beneficiarie devono mantenere la loro attività nelle aree nelle quali è stato realizzato l’investimento oggetto di agevolazione per almeno cinque anni dopo il completamento dell’investimento medesimo.</a:t>
            </a:r>
            <a:endParaRPr lang="it-I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63152894-EF8B-2C27-FCE3-4B016F10C288}"/>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CA7F2371-0935-1A69-A595-8D1307ED107F}"/>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D8937D02-1224-AC86-D531-6836CFD4DC33}"/>
              </a:ext>
            </a:extLst>
          </p:cNvPr>
          <p:cNvSpPr>
            <a:spLocks noGrp="1"/>
          </p:cNvSpPr>
          <p:nvPr>
            <p:ph type="sldNum" sz="quarter" idx="12"/>
          </p:nvPr>
        </p:nvSpPr>
        <p:spPr/>
        <p:txBody>
          <a:bodyPr/>
          <a:lstStyle/>
          <a:p>
            <a:fld id="{CDE6B61D-FC4E-4B9F-904A-EEAB74D9F1A5}" type="slidenum">
              <a:rPr lang="it-IT" smtClean="0"/>
              <a:pPr/>
              <a:t>18</a:t>
            </a:fld>
            <a:endParaRPr lang="it-IT"/>
          </a:p>
        </p:txBody>
      </p:sp>
      <p:sp>
        <p:nvSpPr>
          <p:cNvPr id="5" name="Titolo 3">
            <a:extLst>
              <a:ext uri="{FF2B5EF4-FFF2-40B4-BE49-F238E27FC236}">
                <a16:creationId xmlns:a16="http://schemas.microsoft.com/office/drawing/2014/main" id="{79B1A725-BE86-890F-15BE-6F86459238EE}"/>
              </a:ext>
            </a:extLst>
          </p:cNvPr>
          <p:cNvSpPr>
            <a:spLocks noGrp="1"/>
          </p:cNvSpPr>
          <p:nvPr>
            <p:ph type="title"/>
          </p:nvPr>
        </p:nvSpPr>
        <p:spPr>
          <a:xfrm>
            <a:off x="227558" y="152405"/>
            <a:ext cx="8589871"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Bonus ZES Unica Sud</a:t>
            </a:r>
          </a:p>
        </p:txBody>
      </p:sp>
    </p:spTree>
    <p:extLst>
      <p:ext uri="{BB962C8B-B14F-4D97-AF65-F5344CB8AC3E}">
        <p14:creationId xmlns:p14="http://schemas.microsoft.com/office/powerpoint/2010/main" val="44109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DEEFD-F5F6-0C10-B82D-F4E08CCB3DF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08C84B9-62C9-A46F-889A-425C6BE1ED4D}"/>
              </a:ext>
            </a:extLst>
          </p:cNvPr>
          <p:cNvSpPr>
            <a:spLocks noGrp="1"/>
          </p:cNvSpPr>
          <p:nvPr>
            <p:ph idx="1"/>
          </p:nvPr>
        </p:nvSpPr>
        <p:spPr>
          <a:xfrm>
            <a:off x="262263" y="263236"/>
            <a:ext cx="8553157" cy="5870277"/>
          </a:xfrm>
          <a:solidFill>
            <a:schemeClr val="accent3"/>
          </a:solidFill>
        </p:spPr>
        <p:txBody>
          <a:bodyPr>
            <a:noAutofit/>
          </a:bodyPr>
          <a:lstStyle/>
          <a:p>
            <a:pPr marL="0" indent="0" algn="ctr">
              <a:lnSpc>
                <a:spcPct val="100000"/>
              </a:lnSpc>
              <a:spcBef>
                <a:spcPts val="0"/>
              </a:spcBef>
              <a:buNone/>
            </a:pPr>
            <a:endParaRPr lang="it-IT"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800" i="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Agevolazioni ai </a:t>
            </a: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lavoratori</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7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39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9B6C2-49AF-A7E0-BFA9-B93E9C67B261}"/>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04DD160-054B-6CE7-7027-E23A30A43532}"/>
              </a:ext>
            </a:extLst>
          </p:cNvPr>
          <p:cNvSpPr>
            <a:spLocks noGrp="1"/>
          </p:cNvSpPr>
          <p:nvPr>
            <p:ph idx="1"/>
          </p:nvPr>
        </p:nvSpPr>
        <p:spPr>
          <a:xfrm>
            <a:off x="273148" y="241464"/>
            <a:ext cx="8553157" cy="5870277"/>
          </a:xfrm>
          <a:solidFill>
            <a:schemeClr val="accent3"/>
          </a:solidFill>
        </p:spPr>
        <p:txBody>
          <a:bodyPr>
            <a:noAutofit/>
          </a:bodyPr>
          <a:lstStyle/>
          <a:p>
            <a:pPr marL="0" indent="0" algn="ctr">
              <a:lnSpc>
                <a:spcPct val="100000"/>
              </a:lnSpc>
              <a:spcBef>
                <a:spcPts val="0"/>
              </a:spcBef>
              <a:buNone/>
            </a:pPr>
            <a:endParaRPr lang="it-IT"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800" i="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Suggestioni provenienti</a:t>
            </a: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dalla Legge delega</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7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647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6AC5A-ABFF-BA56-2189-9E224053054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E8DF85-772C-59F6-AE1F-1129572907D2}"/>
              </a:ext>
            </a:extLst>
          </p:cNvPr>
          <p:cNvSpPr>
            <a:spLocks noGrp="1"/>
          </p:cNvSpPr>
          <p:nvPr>
            <p:ph idx="1"/>
          </p:nvPr>
        </p:nvSpPr>
        <p:spPr>
          <a:xfrm>
            <a:off x="227558" y="678873"/>
            <a:ext cx="8502785" cy="3077201"/>
          </a:xfrm>
        </p:spPr>
        <p:txBody>
          <a:bodyPr>
            <a:noAutofit/>
          </a:bodyPr>
          <a:lstStyle/>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a:t>
            </a:r>
            <a:r>
              <a:rPr lang="it-IT" sz="1800" b="1" i="1"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art. 1, commi 16 e 17, Legge di bilancio 2024</a:t>
            </a: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ha innalzato il limite di non tassazione del reddito imponibile imponibile specialmente per i lavoratori dipendenti con figli a carico e amplia la tipologia di spese comprese nel beneficio. </a:t>
            </a:r>
          </a:p>
          <a:p>
            <a:pPr marL="0" indent="0" algn="just">
              <a:lnSpc>
                <a:spcPct val="100000"/>
              </a:lnSpc>
              <a:spcBef>
                <a:spcPts val="0"/>
              </a:spcBef>
              <a:buNone/>
            </a:pPr>
            <a:endPar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Si tratta del regime di non concorrenza alla determinazione del reddito imponibile del lavoratore dipendente, del valore dei beni ceduti e dei servizi prestati allo stesso lavoratore. In particolare, la nuova regolamentazione:</a:t>
            </a:r>
          </a:p>
          <a:p>
            <a:pPr lvl="0" algn="just">
              <a:lnSpc>
                <a:spcPct val="100000"/>
              </a:lnSpc>
              <a:spcBef>
                <a:spcPts val="0"/>
              </a:spcBef>
              <a:buFont typeface="Wingdings" pitchFamily="2" charset="2"/>
              <a:buChar char="Ø"/>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innalza il limite di esenzione da 258,23 euro a 2.000 euro, per i lavoratori dipendenti con figli fiscalmente a carico (anche se nati fuori del matrimonio o adottivi o affidati), e a 1.000 euro per gli altri lavoratori dipendenti</a:t>
            </a:r>
          </a:p>
          <a:p>
            <a:pPr lvl="0" algn="just">
              <a:lnSpc>
                <a:spcPct val="100000"/>
              </a:lnSpc>
              <a:spcBef>
                <a:spcPts val="0"/>
              </a:spcBef>
              <a:buFont typeface="Wingdings" pitchFamily="2" charset="2"/>
              <a:buChar char="Ø"/>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include, in questo regime di esenzione (nell’ambito del medesimo unico limite), le somme erogate o rimborsate allo stesso dipendente dal datore di lavoro per il pagamento di utenze domestiche del servizio idrico integrato, dell’energia elettrica e del gas naturale e delle spese per il contratto di locazione della prima casa, ovvero per gli interessi sul mutuo relativo alla prima casa.</a:t>
            </a: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Il regime di non tassazione di esenzione vale non solo per il reddito imponibile ai fini delle imposte sui redditi, ma anche per la base imponibile ai fini previdenziali.</a:t>
            </a:r>
          </a:p>
          <a:p>
            <a:pPr marL="0" indent="0" algn="just">
              <a:lnSpc>
                <a:spcPct val="100000"/>
              </a:lnSpc>
              <a:spcBef>
                <a:spcPts val="0"/>
              </a:spcBef>
              <a:buNone/>
            </a:pP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0C85FCB8-6009-A626-2302-E3DAAD69C0E0}"/>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590E4AB6-BDEB-8554-1BB5-816DDE0859D8}"/>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645F6777-7D9F-9346-9574-675C025E6753}"/>
              </a:ext>
            </a:extLst>
          </p:cNvPr>
          <p:cNvSpPr>
            <a:spLocks noGrp="1"/>
          </p:cNvSpPr>
          <p:nvPr>
            <p:ph type="sldNum" sz="quarter" idx="12"/>
          </p:nvPr>
        </p:nvSpPr>
        <p:spPr/>
        <p:txBody>
          <a:bodyPr/>
          <a:lstStyle/>
          <a:p>
            <a:fld id="{CDE6B61D-FC4E-4B9F-904A-EEAB74D9F1A5}" type="slidenum">
              <a:rPr lang="it-IT" smtClean="0"/>
              <a:pPr/>
              <a:t>20</a:t>
            </a:fld>
            <a:endParaRPr lang="it-IT"/>
          </a:p>
        </p:txBody>
      </p:sp>
      <p:sp>
        <p:nvSpPr>
          <p:cNvPr id="2" name="Titolo 3">
            <a:extLst>
              <a:ext uri="{FF2B5EF4-FFF2-40B4-BE49-F238E27FC236}">
                <a16:creationId xmlns:a16="http://schemas.microsoft.com/office/drawing/2014/main" id="{E94DBE52-C097-2940-E359-0061E9808A49}"/>
              </a:ext>
            </a:extLst>
          </p:cNvPr>
          <p:cNvSpPr txBox="1">
            <a:spLocks/>
          </p:cNvSpPr>
          <p:nvPr/>
        </p:nvSpPr>
        <p:spPr>
          <a:xfrm>
            <a:off x="227558" y="152405"/>
            <a:ext cx="8502785" cy="432374"/>
          </a:xfrm>
          <a:prstGeom prst="rect">
            <a:avLst/>
          </a:prstGeom>
          <a:solidFill>
            <a:srgbClr val="92D050"/>
          </a:solidFill>
        </p:spPr>
        <p:txBody>
          <a:bodyPr vert="horz" lIns="91440" tIns="45720" rIns="91440" bIns="45720" rtlCol="0" anchor="t">
            <a:norm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00000"/>
              </a:lnSpc>
              <a:spcBef>
                <a:spcPts val="0"/>
              </a:spcBef>
            </a:pPr>
            <a:r>
              <a:rPr lang="it-IT" sz="2000" b="1" cap="small">
                <a:solidFill>
                  <a:schemeClr val="tx1"/>
                </a:solidFill>
                <a:latin typeface="Times New Roman" panose="02020603050405020304" pitchFamily="18" charset="0"/>
                <a:cs typeface="Times New Roman" panose="02020603050405020304" pitchFamily="18" charset="0"/>
              </a:rPr>
              <a:t>Agevolazioni al lavoro dipendente</a:t>
            </a:r>
            <a:endParaRPr lang="it-IT" sz="2000" b="1" cap="smal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085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626C6-CF5C-965A-9D4F-56AC0997382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92774E-469A-ADD3-C3DA-BAF01DBF42CE}"/>
              </a:ext>
            </a:extLst>
          </p:cNvPr>
          <p:cNvSpPr>
            <a:spLocks noGrp="1"/>
          </p:cNvSpPr>
          <p:nvPr>
            <p:ph idx="1"/>
          </p:nvPr>
        </p:nvSpPr>
        <p:spPr>
          <a:xfrm>
            <a:off x="227558" y="744189"/>
            <a:ext cx="8344941" cy="3077201"/>
          </a:xfrm>
        </p:spPr>
        <p:txBody>
          <a:bodyPr>
            <a:noAutofit/>
          </a:bodyPr>
          <a:lstStyle/>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a:t>
            </a:r>
            <a:r>
              <a:rPr lang="it-IT" sz="1800" b="1" i="1"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art. 1, comma 18, Legge di Bilancio 2024</a:t>
            </a: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dispone, anche per il 2024, la riduzione transitoria, già prevista per lo scorso anno, dal 10% al 5%, dell’aliquota dell’imposta sostitutiva dell’</a:t>
            </a:r>
            <a:r>
              <a:rPr lang="it-IT" sz="1800" dirty="0" err="1">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lRPEF</a:t>
            </a: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e delle relative addizionali regionali e comunali, applicata a taluni emolumenti retributivi dei lavoratori dipendenti privati.</a:t>
            </a:r>
          </a:p>
          <a:p>
            <a:pPr marL="0" indent="0" algn="just">
              <a:lnSpc>
                <a:spcPct val="100000"/>
              </a:lnSpc>
              <a:spcBef>
                <a:spcPts val="0"/>
              </a:spcBef>
              <a:buNone/>
            </a:pPr>
            <a:endPar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In particolare, l’agevolazione si riferisce agli emolumenti retributivi dei lavoratori dipendenti privati di ammontare variabile e la cui corresponsione sia legata a incrementi di produttività, redditività, qualità, efficienza e innovazione, misurabili e verificabili, nonché alle somme erogate sotto forma di partecipazione agli utili dell’impresa.</a:t>
            </a: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Il trattamento tributario previsto a regime, a eccezione del caso in cui vi sia espressa rinunzia allo stesso regime da parte del lavoratore, con conseguente applicazione della disciplina ordinaria, si sostanzia in un’imposta sostitutiva dell’IRPEF e delle relative addizionali regionali e comunali, concernente, esclusivamente, le tipologie di somme e di valori predetti relativi a contratti collettivi, territoriali o aziendali, stipulati da associazioni sindacali comparativamente più rappresentative sul piano nazionale o di contratti collettivi aziendali stipulati dalle rappresentanze sindacali aziendali delle suddette associazioni ovvero dalla rappresentanza sindacale unitaria.</a:t>
            </a:r>
          </a:p>
          <a:p>
            <a:pPr marL="0" indent="0" algn="just">
              <a:lnSpc>
                <a:spcPct val="100000"/>
              </a:lnSpc>
              <a:spcBef>
                <a:spcPts val="0"/>
              </a:spcBef>
              <a:buNone/>
            </a:pP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9E50B311-7E37-0367-390B-D94A518EB6B3}"/>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81F1CF45-EBF0-2B34-6B26-AADC1B4B55B5}"/>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382FFDF1-53BB-A27D-305C-311FF6F725C4}"/>
              </a:ext>
            </a:extLst>
          </p:cNvPr>
          <p:cNvSpPr>
            <a:spLocks noGrp="1"/>
          </p:cNvSpPr>
          <p:nvPr>
            <p:ph type="sldNum" sz="quarter" idx="12"/>
          </p:nvPr>
        </p:nvSpPr>
        <p:spPr/>
        <p:txBody>
          <a:bodyPr/>
          <a:lstStyle/>
          <a:p>
            <a:fld id="{CDE6B61D-FC4E-4B9F-904A-EEAB74D9F1A5}" type="slidenum">
              <a:rPr lang="it-IT" smtClean="0"/>
              <a:pPr/>
              <a:t>21</a:t>
            </a:fld>
            <a:endParaRPr lang="it-IT"/>
          </a:p>
        </p:txBody>
      </p:sp>
      <p:sp>
        <p:nvSpPr>
          <p:cNvPr id="5" name="Titolo 3">
            <a:extLst>
              <a:ext uri="{FF2B5EF4-FFF2-40B4-BE49-F238E27FC236}">
                <a16:creationId xmlns:a16="http://schemas.microsoft.com/office/drawing/2014/main" id="{91112D33-79F6-5686-5C67-26E997F576A2}"/>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Agevolazioni al lavoro dipendente</a:t>
            </a:r>
          </a:p>
        </p:txBody>
      </p:sp>
    </p:spTree>
    <p:extLst>
      <p:ext uri="{BB962C8B-B14F-4D97-AF65-F5344CB8AC3E}">
        <p14:creationId xmlns:p14="http://schemas.microsoft.com/office/powerpoint/2010/main" val="3250122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1FBC0-131B-606F-DCED-D430A91FD7B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E570B2D-1215-E780-1471-433F15DFC0FE}"/>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Detti contratti collettivi devono prevedere criteri di misurazione e verifica degli incrementi di produttività, redditività, qualità, efficienza e innovazione, verificabili in modo obiettivo attraverso il riscontro di indicatori numerici o di altro genere appositamente individuati, e che possono consistere:</a:t>
            </a:r>
          </a:p>
          <a:p>
            <a:pPr algn="just">
              <a:lnSpc>
                <a:spcPct val="100000"/>
              </a:lnSpc>
              <a:spcBef>
                <a:spcPts val="0"/>
              </a:spcBef>
              <a:buFont typeface="Wingdings" pitchFamily="2" charset="2"/>
              <a:buChar char="Ø"/>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nell’aumento della produzione</a:t>
            </a:r>
          </a:p>
          <a:p>
            <a:pPr algn="just">
              <a:lnSpc>
                <a:spcPct val="100000"/>
              </a:lnSpc>
              <a:spcBef>
                <a:spcPts val="0"/>
              </a:spcBef>
              <a:buFont typeface="Wingdings" pitchFamily="2" charset="2"/>
              <a:buChar char="Ø"/>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in risparmi dei fattori produttivi</a:t>
            </a:r>
          </a:p>
          <a:p>
            <a:pPr algn="just">
              <a:lnSpc>
                <a:spcPct val="100000"/>
              </a:lnSpc>
              <a:spcBef>
                <a:spcPts val="0"/>
              </a:spcBef>
              <a:buFont typeface="Wingdings" pitchFamily="2" charset="2"/>
              <a:buChar char="Ø"/>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nel miglioramento della qualità dei prodotti e dei processi, anche attraverso la riorganizzazione dell’orario di lavoro non straordinario o il ricorso al lavoro agile, quale modalità flessibile di esecuzione del rapporto di lavoro subordinato, rispetto a un periodo congruo definito dall’accordo.</a:t>
            </a:r>
          </a:p>
          <a:p>
            <a:pPr algn="just">
              <a:lnSpc>
                <a:spcPct val="100000"/>
              </a:lnSpc>
              <a:spcBef>
                <a:spcPts val="0"/>
              </a:spcBef>
              <a:buFont typeface="Wingdings" pitchFamily="2" charset="2"/>
              <a:buChar char="Ø"/>
            </a:pPr>
            <a:endPar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L’applicazione dell’agevolazione prevede sia limiti di importi imponibili con l’aliquota agevolata sia limiti di reddito da lavoro dipendente del soggetto ammesso all’agevolazione.</a:t>
            </a: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Il limite annuo di importo complessivo dell’imponibile ammesso al regime tributario in oggetto è pari a 3.000 euro (lordi), elevato a 4.000 euro per le imprese che coinvolgano pariteticamente i lavoratori nell’organizzazione del lavoro. L’applicazione del regime sostitutivo è subordinata alla condizione che il reddito da lavoro dipendente privato del soggetto non sia stato superiore, nell’anno precedente, a quello di percezione degli emolumenti in argomento, a 80.000 euro.</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91CEFBF2-BBEB-E302-68BC-9F24AB3262B6}"/>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8E82ED66-35C0-5945-C87D-3B0623EB224A}"/>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E25870A2-2296-C92A-C2E3-649573D87990}"/>
              </a:ext>
            </a:extLst>
          </p:cNvPr>
          <p:cNvSpPr>
            <a:spLocks noGrp="1"/>
          </p:cNvSpPr>
          <p:nvPr>
            <p:ph type="sldNum" sz="quarter" idx="12"/>
          </p:nvPr>
        </p:nvSpPr>
        <p:spPr/>
        <p:txBody>
          <a:bodyPr/>
          <a:lstStyle/>
          <a:p>
            <a:fld id="{CDE6B61D-FC4E-4B9F-904A-EEAB74D9F1A5}" type="slidenum">
              <a:rPr lang="it-IT" smtClean="0"/>
              <a:pPr/>
              <a:t>22</a:t>
            </a:fld>
            <a:endParaRPr lang="it-IT"/>
          </a:p>
        </p:txBody>
      </p:sp>
      <p:sp>
        <p:nvSpPr>
          <p:cNvPr id="5" name="Titolo 3">
            <a:extLst>
              <a:ext uri="{FF2B5EF4-FFF2-40B4-BE49-F238E27FC236}">
                <a16:creationId xmlns:a16="http://schemas.microsoft.com/office/drawing/2014/main" id="{735471A7-9D35-1DB7-2033-C443A1B94628}"/>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Agevolazioni al lavoro dipendente</a:t>
            </a:r>
          </a:p>
        </p:txBody>
      </p:sp>
    </p:spTree>
    <p:extLst>
      <p:ext uri="{BB962C8B-B14F-4D97-AF65-F5344CB8AC3E}">
        <p14:creationId xmlns:p14="http://schemas.microsoft.com/office/powerpoint/2010/main" val="2846824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070F6-0339-0EFE-FE71-C5716BC160E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4178DD7-CBEB-E3B6-EF0A-ADCA8899B261}"/>
              </a:ext>
            </a:extLst>
          </p:cNvPr>
          <p:cNvSpPr>
            <a:spLocks noGrp="1"/>
          </p:cNvSpPr>
          <p:nvPr>
            <p:ph idx="1"/>
          </p:nvPr>
        </p:nvSpPr>
        <p:spPr>
          <a:xfrm>
            <a:off x="227558" y="678873"/>
            <a:ext cx="8344941" cy="3077201"/>
          </a:xfrm>
        </p:spPr>
        <p:txBody>
          <a:bodyPr>
            <a:noAutofit/>
          </a:bodyPr>
          <a:lstStyle/>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a:t>
            </a:r>
            <a:r>
              <a:rPr lang="it-IT" sz="1800" b="1" i="1"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art. 1, commi da 21 a 25, Legge di Bilancio 2024</a:t>
            </a: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al fine di garantire una stabilità occupazionale e di sopperire all’eccezionale mancanza di offerta di lavoro nel settore turistico, ricettivo e termale, interviene migliorando il </a:t>
            </a:r>
            <a:r>
              <a:rPr lang="it-IT" sz="1800" i="1"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welfare</a:t>
            </a: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aziendale per i dipendenti di strutture turistico-alberghiere, con l’introduzione di un apposito trattamento integrativo.</a:t>
            </a:r>
          </a:p>
          <a:p>
            <a:pPr marL="0" indent="0" algn="just">
              <a:lnSpc>
                <a:spcPct val="100000"/>
              </a:lnSpc>
              <a:spcBef>
                <a:spcPts val="0"/>
              </a:spcBef>
              <a:buNone/>
            </a:pPr>
            <a:endPar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È previsto, per il periodo dal 1 gennaio al 30 giugno 2024, a favore dei lavoratori degli esercizi di somministrazione di alimenti e bevande, e del comparto del turismo, inclusi gli stabilimenti termali, con un reddito fino a 40.000 euro, il riconoscimento di una somma pari al 15% delle retribuzioni lorde, corrisposte in relazione al lavoro notturno e alle prestazioni di lavoro straordinario effettuato nei giorni festivi, a titolo di trattamento integrativo speciale.</a:t>
            </a:r>
          </a:p>
          <a:p>
            <a:pPr marL="0" indent="0" algn="just">
              <a:lnSpc>
                <a:spcPct val="100000"/>
              </a:lnSpc>
              <a:spcBef>
                <a:spcPts val="0"/>
              </a:spcBef>
              <a:buNone/>
            </a:pPr>
            <a:endPar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La somma, riconosciuta a titolo di trattamento integrativo speciale, non concorre alla </a:t>
            </a:r>
            <a:r>
              <a:rPr lang="it-IT" sz="1800" dirty="0">
                <a:solidFill>
                  <a:srgbClr val="000000"/>
                </a:solidFill>
                <a:latin typeface="Times New Roman" panose="02020603050405020304" pitchFamily="18" charset="0"/>
                <a:cs typeface="Times New Roman" panose="02020603050405020304" pitchFamily="18" charset="0"/>
              </a:rPr>
              <a:t>formazione del reddito.</a:t>
            </a:r>
          </a:p>
          <a:p>
            <a:pPr marL="0" indent="0" algn="just">
              <a:lnSpc>
                <a:spcPct val="100000"/>
              </a:lnSpc>
              <a:spcBef>
                <a:spcPts val="0"/>
              </a:spcBef>
              <a:buNone/>
            </a:pPr>
            <a:endParaRPr lang="it-IT" sz="1800" dirty="0">
              <a:solidFill>
                <a:srgbClr val="00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dirty="0">
                <a:solidFill>
                  <a:srgbClr val="000000"/>
                </a:solidFill>
                <a:latin typeface="Times New Roman" panose="02020603050405020304" pitchFamily="18" charset="0"/>
                <a:cs typeface="Times New Roman" panose="02020603050405020304" pitchFamily="18" charset="0"/>
              </a:rPr>
              <a:t>Il sostituto d’imposta compensa il credito maturato per effetto dell’erogazione del trattamento integrativo speciale mediante compensazione </a:t>
            </a:r>
          </a:p>
        </p:txBody>
      </p:sp>
      <p:sp>
        <p:nvSpPr>
          <p:cNvPr id="6" name="Segnaposto data 5">
            <a:extLst>
              <a:ext uri="{FF2B5EF4-FFF2-40B4-BE49-F238E27FC236}">
                <a16:creationId xmlns:a16="http://schemas.microsoft.com/office/drawing/2014/main" id="{8C5F05DC-AAC2-E1E3-D131-78CEEEC4C20B}"/>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1CB715D0-EE89-B752-68B6-CE9996F8AC67}"/>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330D5EFD-3BA5-D0A1-3B66-130F9932F99B}"/>
              </a:ext>
            </a:extLst>
          </p:cNvPr>
          <p:cNvSpPr>
            <a:spLocks noGrp="1"/>
          </p:cNvSpPr>
          <p:nvPr>
            <p:ph type="sldNum" sz="quarter" idx="12"/>
          </p:nvPr>
        </p:nvSpPr>
        <p:spPr/>
        <p:txBody>
          <a:bodyPr/>
          <a:lstStyle/>
          <a:p>
            <a:fld id="{CDE6B61D-FC4E-4B9F-904A-EEAB74D9F1A5}" type="slidenum">
              <a:rPr lang="it-IT" smtClean="0"/>
              <a:pPr/>
              <a:t>23</a:t>
            </a:fld>
            <a:endParaRPr lang="it-IT"/>
          </a:p>
        </p:txBody>
      </p:sp>
      <p:sp>
        <p:nvSpPr>
          <p:cNvPr id="5" name="Titolo 3">
            <a:extLst>
              <a:ext uri="{FF2B5EF4-FFF2-40B4-BE49-F238E27FC236}">
                <a16:creationId xmlns:a16="http://schemas.microsoft.com/office/drawing/2014/main" id="{3CF9E6E9-F589-AD4E-74C0-185BE8D62592}"/>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Agevolazioni al lavoro dipendente</a:t>
            </a:r>
          </a:p>
        </p:txBody>
      </p:sp>
    </p:spTree>
    <p:extLst>
      <p:ext uri="{BB962C8B-B14F-4D97-AF65-F5344CB8AC3E}">
        <p14:creationId xmlns:p14="http://schemas.microsoft.com/office/powerpoint/2010/main" val="658227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2FA03-CC4A-BFEB-2106-5B5D127D2A01}"/>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879022-3E62-7896-E920-F9CD6F0AB22C}"/>
              </a:ext>
            </a:extLst>
          </p:cNvPr>
          <p:cNvSpPr>
            <a:spLocks noGrp="1"/>
          </p:cNvSpPr>
          <p:nvPr>
            <p:ph idx="1"/>
          </p:nvPr>
        </p:nvSpPr>
        <p:spPr>
          <a:xfrm>
            <a:off x="227558" y="678873"/>
            <a:ext cx="8426585" cy="3077201"/>
          </a:xfrm>
        </p:spPr>
        <p:txBody>
          <a:bodyPr>
            <a:noAutofit/>
          </a:bodyPr>
          <a:lstStyle/>
          <a:p>
            <a:pPr marL="0" indent="0" algn="just">
              <a:lnSpc>
                <a:spcPct val="100000"/>
              </a:lnSpc>
              <a:spcBef>
                <a:spcPts val="0"/>
              </a:spcBef>
              <a:buNone/>
            </a:pPr>
            <a:r>
              <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Si distinguono:</a:t>
            </a:r>
          </a:p>
          <a:p>
            <a:pPr marL="342900" indent="-342900" algn="just">
              <a:lnSpc>
                <a:spcPct val="100000"/>
              </a:lnSpc>
              <a:spcBef>
                <a:spcPts val="0"/>
              </a:spcBef>
              <a:buFont typeface="+mj-lt"/>
              <a:buAutoNum type="alphaLcParenR"/>
            </a:pPr>
            <a:r>
              <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esercizi di ristorazione, per la somministrazione di pasti e di bevande (comprese quelle aventi un contenuto alcoolico superiore al 21% del volume) e di latte, quali ristoranti, trattorie, tavole calde, pizzerie, birrerie ed esercizi simili;</a:t>
            </a:r>
          </a:p>
          <a:p>
            <a:pPr marL="342900" indent="-342900" algn="just">
              <a:lnSpc>
                <a:spcPct val="100000"/>
              </a:lnSpc>
              <a:spcBef>
                <a:spcPts val="0"/>
              </a:spcBef>
              <a:buFont typeface="+mj-lt"/>
              <a:buAutoNum type="alphaLcParenR"/>
            </a:pPr>
            <a:r>
              <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esercizi per la somministrazione di bevande, comprese quelle alcooliche di qualsiasi gradazione, nonché di latte, di dolciumi, compresi i generi di pasticceria e gelateria, e di prodotti di gastronomia, quali bar, caffè, gelaterie, pasticcerie ed esercizi similari;</a:t>
            </a:r>
          </a:p>
          <a:p>
            <a:pPr marL="342900" indent="-342900" algn="just">
              <a:lnSpc>
                <a:spcPct val="100000"/>
              </a:lnSpc>
              <a:spcBef>
                <a:spcPts val="0"/>
              </a:spcBef>
              <a:buFont typeface="+mj-lt"/>
              <a:buAutoNum type="alphaLcParenR"/>
            </a:pPr>
            <a:r>
              <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esercizi di cui alle lettere a) e b), in cui la somministrazione di alimenti e di bevande viene effettuata congiuntamente ad attività di trattenimento e svago, in sale da ballo, sale da gioco, locali notturni, stabilimenti balneari ed esercizi simili;</a:t>
            </a:r>
          </a:p>
          <a:p>
            <a:pPr marL="342900" indent="-342900" algn="just">
              <a:lnSpc>
                <a:spcPct val="100000"/>
              </a:lnSpc>
              <a:spcBef>
                <a:spcPts val="0"/>
              </a:spcBef>
              <a:buFont typeface="+mj-lt"/>
              <a:buAutoNum type="alphaLcParenR"/>
            </a:pPr>
            <a:r>
              <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esercizi di cui alla lettera b), nei quali è esclusa la somministrazione di bevande alcoliche di qualsiasi gradazione.</a:t>
            </a:r>
          </a:p>
        </p:txBody>
      </p:sp>
      <p:sp>
        <p:nvSpPr>
          <p:cNvPr id="6" name="Segnaposto data 5">
            <a:extLst>
              <a:ext uri="{FF2B5EF4-FFF2-40B4-BE49-F238E27FC236}">
                <a16:creationId xmlns:a16="http://schemas.microsoft.com/office/drawing/2014/main" id="{CCE5B656-C009-4FA3-93DD-57DF2BFBBC37}"/>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C3DB29AB-B5DD-2E62-3DE7-5D776522DE57}"/>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6FB41004-3824-7A69-43DA-6E3F9FB4C48F}"/>
              </a:ext>
            </a:extLst>
          </p:cNvPr>
          <p:cNvSpPr>
            <a:spLocks noGrp="1"/>
          </p:cNvSpPr>
          <p:nvPr>
            <p:ph type="sldNum" sz="quarter" idx="12"/>
          </p:nvPr>
        </p:nvSpPr>
        <p:spPr/>
        <p:txBody>
          <a:bodyPr/>
          <a:lstStyle/>
          <a:p>
            <a:fld id="{CDE6B61D-FC4E-4B9F-904A-EEAB74D9F1A5}" type="slidenum">
              <a:rPr lang="it-IT" smtClean="0"/>
              <a:pPr/>
              <a:t>24</a:t>
            </a:fld>
            <a:endParaRPr lang="it-IT"/>
          </a:p>
        </p:txBody>
      </p:sp>
      <p:sp>
        <p:nvSpPr>
          <p:cNvPr id="5" name="Titolo 3">
            <a:extLst>
              <a:ext uri="{FF2B5EF4-FFF2-40B4-BE49-F238E27FC236}">
                <a16:creationId xmlns:a16="http://schemas.microsoft.com/office/drawing/2014/main" id="{D1AE9CE9-4187-F36A-D5EA-C2111F74334A}"/>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Agevolazioni al lavoro dipendente</a:t>
            </a:r>
          </a:p>
        </p:txBody>
      </p:sp>
    </p:spTree>
    <p:extLst>
      <p:ext uri="{BB962C8B-B14F-4D97-AF65-F5344CB8AC3E}">
        <p14:creationId xmlns:p14="http://schemas.microsoft.com/office/powerpoint/2010/main" val="981399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7B3A5-BBCC-44DB-A7B3-30F4F4CC65C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CAC0211-4C20-9F69-41E7-02E39E9A5A04}"/>
              </a:ext>
            </a:extLst>
          </p:cNvPr>
          <p:cNvSpPr>
            <a:spLocks noGrp="1"/>
          </p:cNvSpPr>
          <p:nvPr>
            <p:ph idx="1"/>
          </p:nvPr>
        </p:nvSpPr>
        <p:spPr>
          <a:xfrm>
            <a:off x="227558" y="678873"/>
            <a:ext cx="8437471" cy="3077201"/>
          </a:xfrm>
        </p:spPr>
        <p:txBody>
          <a:bodyPr>
            <a:noAutofit/>
          </a:bodyPr>
          <a:lstStyle/>
          <a:p>
            <a:pPr marL="0" indent="0" algn="just">
              <a:lnSpc>
                <a:spcPct val="100000"/>
              </a:lnSpc>
              <a:spcBef>
                <a:spcPts val="0"/>
              </a:spcBef>
              <a:buNone/>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Con riferimento al lavoro notturno e straordinario, viene fatto rimando al d.lgs. n. 66 del 2003, che:</a:t>
            </a:r>
          </a:p>
          <a:p>
            <a:pPr marL="342900" lvl="0" indent="-342900" algn="just">
              <a:lnSpc>
                <a:spcPct val="100000"/>
              </a:lnSpc>
              <a:spcBef>
                <a:spcPts val="0"/>
              </a:spcBef>
              <a:buFont typeface="+mj-lt"/>
              <a:buAutoNum type="arabicParenR"/>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fissa l’orario normale di lavoro in 40 ore settimanali, salvo demandare alla contrattazione collettiva la possibilità di stabilire una durata minore e riferire l’orario normale alla durata media delle prestazioni lavorative in un periodo non superiore all’anno;</a:t>
            </a:r>
          </a:p>
          <a:p>
            <a:pPr marL="342900" lvl="0" indent="-342900" algn="just">
              <a:lnSpc>
                <a:spcPct val="100000"/>
              </a:lnSpc>
              <a:spcBef>
                <a:spcPts val="0"/>
              </a:spcBef>
              <a:buFont typeface="+mj-lt"/>
              <a:buAutoNum type="arabicParenR"/>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stabilisce che, in ogni caso, la durata media dell’orario di lavoro, calcolata con riferimento a un periodo non superiore a quattro, sei o dodici mesi, non deve superare, per ogni periodo di sette giorni, le quarantotto ore, comprese le ore di straordinario</a:t>
            </a:r>
          </a:p>
          <a:p>
            <a:pPr marL="342900" lvl="0" indent="-342900" algn="just">
              <a:lnSpc>
                <a:spcPct val="100000"/>
              </a:lnSpc>
              <a:spcBef>
                <a:spcPts val="0"/>
              </a:spcBef>
              <a:buFont typeface="+mj-lt"/>
              <a:buAutoNum type="arabicParenR"/>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prevede che il ricorso a prestazioni di lavoro straordinario debba essere contenuto e, in assenza di una regolamentazione da parte del contratto collettivo applicabile, richieda il previo accordo tra datore di lavoro e lavoratore per un periodo che non superi le duecentocinquanta ore annuali. Inoltre, è stabilito che il lavoro straordinario debba essere: computato a parte e compensato con le maggiorazioni retributive previste dai contratti collettivi di lavoro e/o con riposi compensativi;</a:t>
            </a:r>
          </a:p>
          <a:p>
            <a:pPr marL="342900" lvl="0" indent="-342900" algn="just">
              <a:lnSpc>
                <a:spcPct val="100000"/>
              </a:lnSpc>
              <a:spcBef>
                <a:spcPts val="0"/>
              </a:spcBef>
              <a:buFont typeface="+mj-lt"/>
              <a:buAutoNum type="arabicParenR"/>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definisce il periodo notturno come il periodo di almeno sette ore consecutive comprendenti l’intervallo tra la mezzanotte e le cinque del mattino; </a:t>
            </a:r>
          </a:p>
          <a:p>
            <a:pPr marL="342900" lvl="0" indent="-342900" algn="just">
              <a:lnSpc>
                <a:spcPct val="100000"/>
              </a:lnSpc>
              <a:spcBef>
                <a:spcPts val="0"/>
              </a:spcBef>
              <a:buFont typeface="+mj-lt"/>
              <a:buAutoNum type="arabicParenR"/>
            </a:pPr>
            <a:r>
              <a:rPr lang="it-IT" sz="16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prevede che il lavoro notturno non possa superare le otto ore in media nelle ventiquattro ore, salva l’individuazione da parte dei contratti collettivi, anche aziendali, di un periodo di riferimento più ampio sul quale calcolare come media il suddetto limite. È affidata alla contrattazione collettiva l’eventuale definizione delle riduzioni dell’orario di lavoro o dei trattamenti economici indennitari nei confronti dei lavoratori notturni.</a:t>
            </a:r>
          </a:p>
          <a:p>
            <a:pPr marL="342900" lvl="0" indent="-342900" algn="just">
              <a:lnSpc>
                <a:spcPct val="100000"/>
              </a:lnSpc>
              <a:spcBef>
                <a:spcPts val="0"/>
              </a:spcBef>
              <a:buFont typeface="+mj-lt"/>
              <a:buAutoNum type="arabicParenR"/>
            </a:pPr>
            <a:endParaRPr lang="it-IT" sz="19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p:txBody>
      </p:sp>
      <p:sp>
        <p:nvSpPr>
          <p:cNvPr id="6" name="Segnaposto data 5">
            <a:extLst>
              <a:ext uri="{FF2B5EF4-FFF2-40B4-BE49-F238E27FC236}">
                <a16:creationId xmlns:a16="http://schemas.microsoft.com/office/drawing/2014/main" id="{44820733-EC0B-E19B-BEAF-E825CD903F63}"/>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8A0D0BA7-575D-E8CC-EDD4-90E93B91C688}"/>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EC55149D-2B32-F1D5-E973-63B43F66C5F9}"/>
              </a:ext>
            </a:extLst>
          </p:cNvPr>
          <p:cNvSpPr>
            <a:spLocks noGrp="1"/>
          </p:cNvSpPr>
          <p:nvPr>
            <p:ph type="sldNum" sz="quarter" idx="12"/>
          </p:nvPr>
        </p:nvSpPr>
        <p:spPr/>
        <p:txBody>
          <a:bodyPr/>
          <a:lstStyle/>
          <a:p>
            <a:fld id="{CDE6B61D-FC4E-4B9F-904A-EEAB74D9F1A5}" type="slidenum">
              <a:rPr lang="it-IT" smtClean="0"/>
              <a:pPr/>
              <a:t>25</a:t>
            </a:fld>
            <a:endParaRPr lang="it-IT"/>
          </a:p>
        </p:txBody>
      </p:sp>
      <p:sp>
        <p:nvSpPr>
          <p:cNvPr id="5" name="Titolo 3">
            <a:extLst>
              <a:ext uri="{FF2B5EF4-FFF2-40B4-BE49-F238E27FC236}">
                <a16:creationId xmlns:a16="http://schemas.microsoft.com/office/drawing/2014/main" id="{D3A4BBF2-B34C-6FAC-EA46-01090E681174}"/>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Agevolazioni al lavoro dipendente</a:t>
            </a:r>
          </a:p>
        </p:txBody>
      </p:sp>
    </p:spTree>
    <p:extLst>
      <p:ext uri="{BB962C8B-B14F-4D97-AF65-F5344CB8AC3E}">
        <p14:creationId xmlns:p14="http://schemas.microsoft.com/office/powerpoint/2010/main" val="2538583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30FFD-754C-4BEE-6F10-A76B9592C6F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E8A8496-F957-CA21-8F7E-B255A146A687}"/>
              </a:ext>
            </a:extLst>
          </p:cNvPr>
          <p:cNvSpPr>
            <a:spLocks noGrp="1"/>
          </p:cNvSpPr>
          <p:nvPr>
            <p:ph idx="1"/>
          </p:nvPr>
        </p:nvSpPr>
        <p:spPr>
          <a:xfrm>
            <a:off x="251377" y="263236"/>
            <a:ext cx="8553157" cy="5870277"/>
          </a:xfrm>
          <a:solidFill>
            <a:schemeClr val="accent3"/>
          </a:solidFill>
        </p:spPr>
        <p:txBody>
          <a:bodyPr>
            <a:noAutofit/>
          </a:bodyPr>
          <a:lstStyle/>
          <a:p>
            <a:pPr marL="0" indent="0" algn="ctr">
              <a:lnSpc>
                <a:spcPct val="100000"/>
              </a:lnSpc>
              <a:spcBef>
                <a:spcPts val="0"/>
              </a:spcBef>
              <a:buNone/>
            </a:pPr>
            <a:endParaRPr lang="it-IT"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800" i="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Considerazioni conclusive</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7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579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26787-8659-BD33-7B11-F93620DD421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C129F96-7A51-4CE8-B1EB-A7C1DBA08B32}"/>
              </a:ext>
            </a:extLst>
          </p:cNvPr>
          <p:cNvSpPr>
            <a:spLocks noGrp="1"/>
          </p:cNvSpPr>
          <p:nvPr>
            <p:ph idx="1"/>
          </p:nvPr>
        </p:nvSpPr>
        <p:spPr>
          <a:xfrm>
            <a:off x="227558" y="678873"/>
            <a:ext cx="8344941" cy="3077201"/>
          </a:xfrm>
        </p:spPr>
        <p:txBody>
          <a:bodyPr>
            <a:noAutofit/>
          </a:bodyPr>
          <a:lstStyle/>
          <a:p>
            <a:pPr marL="457200" indent="-457200" algn="just">
              <a:lnSpc>
                <a:spcPct val="125000"/>
              </a:lnSpc>
              <a:spcBef>
                <a:spcPts val="0"/>
              </a:spcBef>
              <a:buFont typeface="Wingdings" pitchFamily="2" charset="2"/>
              <a:buChar char="Ø"/>
            </a:pPr>
            <a:r>
              <a:rPr lang="it-IT" b="1" dirty="0">
                <a:solidFill>
                  <a:srgbClr val="00B050"/>
                </a:solidFill>
                <a:latin typeface="Times New Roman" panose="02020603050405020304" pitchFamily="18" charset="0"/>
                <a:cs typeface="Times New Roman" panose="02020603050405020304" pitchFamily="18" charset="0"/>
              </a:rPr>
              <a:t>Possibilità tecnica di distinguere agevolazioni agli imprenditori del settore agricolo e ai lavoratori del settore agricolo.</a:t>
            </a:r>
          </a:p>
          <a:p>
            <a:pPr marL="457200" indent="-457200" algn="just">
              <a:lnSpc>
                <a:spcPct val="125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L’impresa del settore agricolo può ricevere agevolazioni proprie.</a:t>
            </a:r>
          </a:p>
          <a:p>
            <a:pPr marL="457200" indent="-457200" algn="just">
              <a:lnSpc>
                <a:spcPct val="125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Il lavoratore del settore agricolo può ricevere agevolazioni proprie.</a:t>
            </a:r>
          </a:p>
          <a:p>
            <a:pPr marL="457200" indent="-457200" algn="just">
              <a:lnSpc>
                <a:spcPct val="125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0" indent="0" algn="just">
              <a:lnSpc>
                <a:spcPct val="125000"/>
              </a:lnSpc>
              <a:spcBef>
                <a:spcPts val="0"/>
              </a:spcBef>
              <a:buNone/>
            </a:pPr>
            <a:r>
              <a:rPr lang="it-IT" b="1" dirty="0">
                <a:solidFill>
                  <a:schemeClr val="tx1"/>
                </a:solidFill>
                <a:latin typeface="Times New Roman" panose="02020603050405020304" pitchFamily="18" charset="0"/>
                <a:cs typeface="Times New Roman" panose="02020603050405020304" pitchFamily="18" charset="0"/>
              </a:rPr>
              <a:t>Con riferimento ai lavoratori del settore agricolo:</a:t>
            </a:r>
          </a:p>
          <a:p>
            <a:pPr marL="457200" indent="-457200" algn="just">
              <a:lnSpc>
                <a:spcPct val="125000"/>
              </a:lnSpc>
              <a:spcBef>
                <a:spcPts val="0"/>
              </a:spcBef>
              <a:buFont typeface="Wingdings" pitchFamily="2" charset="2"/>
              <a:buChar char="Ø"/>
            </a:pPr>
            <a:r>
              <a:rPr lang="it-IT" b="1" dirty="0">
                <a:solidFill>
                  <a:srgbClr val="00B050"/>
                </a:solidFill>
                <a:latin typeface="Times New Roman" panose="02020603050405020304" pitchFamily="18" charset="0"/>
                <a:cs typeface="Times New Roman" panose="02020603050405020304" pitchFamily="18" charset="0"/>
              </a:rPr>
              <a:t>Possibilità tecnica di riconoscere agevolazioni al reddito di lavoro dipendente derivante dallo svolgimento di attività nel settore agricolo.</a:t>
            </a:r>
          </a:p>
          <a:p>
            <a:pPr marL="457200" indent="-457200" algn="just">
              <a:lnSpc>
                <a:spcPct val="125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Il dipendente di questo settore dichiara un reddito di lavoro ‘ordinario’ cui possono, pertanto, essere riconosciute le ‘ordinarie’ agevolazioni</a:t>
            </a:r>
          </a:p>
          <a:p>
            <a:pPr marL="457200" indent="-457200" algn="just">
              <a:lnSpc>
                <a:spcPct val="125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Nell’impianto di agevolazioni al lavoro il legislatore potrebbe, dunque, più puntualmente riconoscere agevolazioni connesse allo svolgimento di tale nel settore agricolo e nei settori prossimi.</a:t>
            </a:r>
          </a:p>
          <a:p>
            <a:pPr marL="342900" indent="-342900" algn="just">
              <a:lnSpc>
                <a:spcPct val="100000"/>
              </a:lnSpc>
              <a:spcBef>
                <a:spcPts val="0"/>
              </a:spcBef>
              <a:buFont typeface="+mj-lt"/>
              <a:buAutoNum type="alphaLcParenR"/>
            </a:pP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C8B39056-89CA-53E0-6F9C-AC4076717F42}"/>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511A4E79-42AA-46E6-331C-290A54C59D5D}"/>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747F8C2D-0C5E-A13A-565B-50D80D07DD4F}"/>
              </a:ext>
            </a:extLst>
          </p:cNvPr>
          <p:cNvSpPr>
            <a:spLocks noGrp="1"/>
          </p:cNvSpPr>
          <p:nvPr>
            <p:ph type="sldNum" sz="quarter" idx="12"/>
          </p:nvPr>
        </p:nvSpPr>
        <p:spPr/>
        <p:txBody>
          <a:bodyPr/>
          <a:lstStyle/>
          <a:p>
            <a:fld id="{CDE6B61D-FC4E-4B9F-904A-EEAB74D9F1A5}" type="slidenum">
              <a:rPr lang="it-IT" smtClean="0"/>
              <a:pPr/>
              <a:t>27</a:t>
            </a:fld>
            <a:endParaRPr lang="it-IT"/>
          </a:p>
        </p:txBody>
      </p:sp>
      <p:sp>
        <p:nvSpPr>
          <p:cNvPr id="5" name="Titolo 3">
            <a:extLst>
              <a:ext uri="{FF2B5EF4-FFF2-40B4-BE49-F238E27FC236}">
                <a16:creationId xmlns:a16="http://schemas.microsoft.com/office/drawing/2014/main" id="{00B882EE-0C5B-66DD-7EC5-23E6420AE11C}"/>
              </a:ext>
            </a:extLst>
          </p:cNvPr>
          <p:cNvSpPr>
            <a:spLocks noGrp="1"/>
          </p:cNvSpPr>
          <p:nvPr>
            <p:ph type="title"/>
          </p:nvPr>
        </p:nvSpPr>
        <p:spPr>
          <a:xfrm>
            <a:off x="227558" y="121159"/>
            <a:ext cx="8622528"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Alcune considerazioni di tax design</a:t>
            </a:r>
          </a:p>
        </p:txBody>
      </p:sp>
    </p:spTree>
    <p:extLst>
      <p:ext uri="{BB962C8B-B14F-4D97-AF65-F5344CB8AC3E}">
        <p14:creationId xmlns:p14="http://schemas.microsoft.com/office/powerpoint/2010/main" val="2425950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6494B-2A11-8F89-A19D-E322E6EDFE1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69CF58-B4E6-4AD3-0940-3C30AFEE1696}"/>
              </a:ext>
            </a:extLst>
          </p:cNvPr>
          <p:cNvSpPr>
            <a:spLocks noGrp="1"/>
          </p:cNvSpPr>
          <p:nvPr>
            <p:ph idx="1"/>
          </p:nvPr>
        </p:nvSpPr>
        <p:spPr>
          <a:xfrm>
            <a:off x="227558" y="678873"/>
            <a:ext cx="8344941" cy="3077201"/>
          </a:xfrm>
        </p:spPr>
        <p:txBody>
          <a:bodyPr>
            <a:noAutofit/>
          </a:bodyPr>
          <a:lstStyle/>
          <a:p>
            <a:pPr marL="0" indent="0" algn="just">
              <a:lnSpc>
                <a:spcPct val="130000"/>
              </a:lnSpc>
              <a:spcBef>
                <a:spcPts val="0"/>
              </a:spcBef>
              <a:buNone/>
            </a:pPr>
            <a:r>
              <a:rPr lang="it-IT" b="1" dirty="0">
                <a:solidFill>
                  <a:schemeClr val="tx1"/>
                </a:solidFill>
                <a:latin typeface="Times New Roman" panose="02020603050405020304" pitchFamily="18" charset="0"/>
                <a:cs typeface="Times New Roman" panose="02020603050405020304" pitchFamily="18" charset="0"/>
              </a:rPr>
              <a:t>Con riferimento alle imprese del settore agricolo:</a:t>
            </a:r>
          </a:p>
          <a:p>
            <a:pPr marL="0" indent="0" algn="just">
              <a:lnSpc>
                <a:spcPct val="130000"/>
              </a:lnSpc>
              <a:spcBef>
                <a:spcPts val="0"/>
              </a:spcBef>
              <a:buNone/>
            </a:pPr>
            <a:endParaRPr lang="it-IT" b="1" dirty="0">
              <a:solidFill>
                <a:srgbClr val="FFC000"/>
              </a:solidFill>
              <a:latin typeface="Times New Roman" panose="02020603050405020304" pitchFamily="18" charset="0"/>
              <a:cs typeface="Times New Roman" panose="02020603050405020304" pitchFamily="18" charset="0"/>
            </a:endParaRPr>
          </a:p>
          <a:p>
            <a:pPr marL="457200" indent="-457200" algn="just">
              <a:lnSpc>
                <a:spcPct val="130000"/>
              </a:lnSpc>
              <a:spcBef>
                <a:spcPts val="0"/>
              </a:spcBef>
              <a:buFont typeface="Wingdings" pitchFamily="2" charset="2"/>
              <a:buChar char="Ø"/>
            </a:pPr>
            <a:r>
              <a:rPr lang="it-IT" b="1" dirty="0">
                <a:solidFill>
                  <a:srgbClr val="C00000"/>
                </a:solidFill>
                <a:latin typeface="Times New Roman" panose="02020603050405020304" pitchFamily="18" charset="0"/>
                <a:cs typeface="Times New Roman" panose="02020603050405020304" pitchFamily="18" charset="0"/>
              </a:rPr>
              <a:t>Difficolta tecnica di apportare variazioni analitiche al reddito catastale. </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Difficoltà/Impossibilità di prevedere sue rimodulazioni a livello ‘micro’ connesse al sostenimento di determinate spese e alla quantità di spesa sostenuta.</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Mancanza di correlazione tra la spesa e l’agevolazione.</a:t>
            </a:r>
          </a:p>
          <a:p>
            <a:pPr marL="457200" indent="-457200" algn="just">
              <a:lnSpc>
                <a:spcPct val="13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30000"/>
              </a:lnSpc>
              <a:spcBef>
                <a:spcPts val="0"/>
              </a:spcBef>
              <a:buFont typeface="Wingdings" pitchFamily="2" charset="2"/>
              <a:buChar char="Ø"/>
            </a:pPr>
            <a:r>
              <a:rPr lang="it-IT" b="1" dirty="0">
                <a:solidFill>
                  <a:srgbClr val="FFC000"/>
                </a:solidFill>
                <a:latin typeface="Times New Roman" panose="02020603050405020304" pitchFamily="18" charset="0"/>
                <a:cs typeface="Times New Roman" panose="02020603050405020304" pitchFamily="18" charset="0"/>
              </a:rPr>
              <a:t>Possibilità tecnica di apportare variazioni all’aliquota.</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Possibilità di prevedere riduzioni dell’aliquota anche connessi a meccanismi di tassazione duale.</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Mancanza di correlazione tra la spesa e l’agevolazione.</a:t>
            </a:r>
          </a:p>
          <a:p>
            <a:pPr marL="457200" indent="-457200" algn="just">
              <a:lnSpc>
                <a:spcPct val="13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100000"/>
              </a:lnSpc>
              <a:spcBef>
                <a:spcPts val="0"/>
              </a:spcBef>
              <a:buFont typeface="+mj-lt"/>
              <a:buAutoNum type="alphaLcParenR"/>
            </a:pP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E7B47665-CC07-D73D-BE96-EB0A622AA6E9}"/>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34349AF8-DF54-CC87-D560-827278FDE05D}"/>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8CC56EF6-C03A-E919-3E6E-CEB2188F24E9}"/>
              </a:ext>
            </a:extLst>
          </p:cNvPr>
          <p:cNvSpPr>
            <a:spLocks noGrp="1"/>
          </p:cNvSpPr>
          <p:nvPr>
            <p:ph type="sldNum" sz="quarter" idx="12"/>
          </p:nvPr>
        </p:nvSpPr>
        <p:spPr/>
        <p:txBody>
          <a:bodyPr/>
          <a:lstStyle/>
          <a:p>
            <a:fld id="{CDE6B61D-FC4E-4B9F-904A-EEAB74D9F1A5}" type="slidenum">
              <a:rPr lang="it-IT" smtClean="0"/>
              <a:pPr/>
              <a:t>28</a:t>
            </a:fld>
            <a:endParaRPr lang="it-IT"/>
          </a:p>
        </p:txBody>
      </p:sp>
      <p:sp>
        <p:nvSpPr>
          <p:cNvPr id="5" name="Titolo 3">
            <a:extLst>
              <a:ext uri="{FF2B5EF4-FFF2-40B4-BE49-F238E27FC236}">
                <a16:creationId xmlns:a16="http://schemas.microsoft.com/office/drawing/2014/main" id="{ED026A3C-73D6-DE02-AFAB-5A2959FE6CC0}"/>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Alcune considerazioni di tax design</a:t>
            </a:r>
          </a:p>
        </p:txBody>
      </p:sp>
    </p:spTree>
    <p:extLst>
      <p:ext uri="{BB962C8B-B14F-4D97-AF65-F5344CB8AC3E}">
        <p14:creationId xmlns:p14="http://schemas.microsoft.com/office/powerpoint/2010/main" val="2905149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159DB-8125-07F0-046E-56BE496C77B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C349A10-235E-5C3B-C7C8-29EC13804A07}"/>
              </a:ext>
            </a:extLst>
          </p:cNvPr>
          <p:cNvSpPr>
            <a:spLocks noGrp="1"/>
          </p:cNvSpPr>
          <p:nvPr>
            <p:ph idx="1"/>
          </p:nvPr>
        </p:nvSpPr>
        <p:spPr>
          <a:xfrm>
            <a:off x="227558" y="678873"/>
            <a:ext cx="8344941" cy="3077201"/>
          </a:xfrm>
        </p:spPr>
        <p:txBody>
          <a:bodyPr>
            <a:noAutofit/>
          </a:bodyPr>
          <a:lstStyle/>
          <a:p>
            <a:pPr marL="0" indent="0" algn="just">
              <a:lnSpc>
                <a:spcPct val="130000"/>
              </a:lnSpc>
              <a:spcBef>
                <a:spcPts val="0"/>
              </a:spcBef>
              <a:buNone/>
            </a:pPr>
            <a:r>
              <a:rPr lang="it-IT" b="1" dirty="0">
                <a:solidFill>
                  <a:schemeClr val="tx1"/>
                </a:solidFill>
                <a:latin typeface="Times New Roman" panose="02020603050405020304" pitchFamily="18" charset="0"/>
                <a:cs typeface="Times New Roman" panose="02020603050405020304" pitchFamily="18" charset="0"/>
              </a:rPr>
              <a:t>Con riferimento alle imprese del settore agricolo:</a:t>
            </a:r>
          </a:p>
          <a:p>
            <a:pPr marL="0" indent="0" algn="just">
              <a:lnSpc>
                <a:spcPct val="130000"/>
              </a:lnSpc>
              <a:spcBef>
                <a:spcPts val="0"/>
              </a:spcBef>
              <a:buNone/>
            </a:pPr>
            <a:endParaRPr lang="it-IT" sz="1000" b="1"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30000"/>
              </a:lnSpc>
              <a:spcBef>
                <a:spcPts val="0"/>
              </a:spcBef>
              <a:buFont typeface="Wingdings" pitchFamily="2" charset="2"/>
              <a:buChar char="Ø"/>
            </a:pPr>
            <a:r>
              <a:rPr lang="it-IT" b="1" dirty="0">
                <a:solidFill>
                  <a:srgbClr val="00B050"/>
                </a:solidFill>
                <a:latin typeface="Times New Roman" panose="02020603050405020304" pitchFamily="18" charset="0"/>
                <a:cs typeface="Times New Roman" panose="02020603050405020304" pitchFamily="18" charset="0"/>
              </a:rPr>
              <a:t>Possibilità tecnica di riconoscere riduzioni dell’imposta complessiva dovuta.</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Utilizzo dello strumento del credito di imposta.</a:t>
            </a:r>
          </a:p>
          <a:p>
            <a:pPr marL="457200" indent="-457200" algn="just">
              <a:lnSpc>
                <a:spcPct val="130000"/>
              </a:lnSpc>
              <a:spcBef>
                <a:spcPts val="0"/>
              </a:spcBef>
              <a:buFont typeface="+mj-lt"/>
              <a:buAutoNum type="alphaLcParenR"/>
            </a:pPr>
            <a:r>
              <a:rPr lang="it-IT" dirty="0">
                <a:solidFill>
                  <a:schemeClr val="tx1"/>
                </a:solidFill>
                <a:latin typeface="Times New Roman" panose="02020603050405020304" pitchFamily="18" charset="0"/>
                <a:cs typeface="Times New Roman" panose="02020603050405020304" pitchFamily="18" charset="0"/>
              </a:rPr>
              <a:t>Possibilità di correlare la spesa all’agevolazione.</a:t>
            </a:r>
          </a:p>
          <a:p>
            <a:pPr marL="457200" indent="-457200" algn="just">
              <a:lnSpc>
                <a:spcPct val="130000"/>
              </a:lnSpc>
              <a:spcBef>
                <a:spcPts val="0"/>
              </a:spcBef>
              <a:buFont typeface="+mj-lt"/>
              <a:buAutoNum type="alphaLcParenR"/>
            </a:pPr>
            <a:endParaRPr lang="it-IT" sz="1500"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30000"/>
              </a:lnSpc>
              <a:spcBef>
                <a:spcPts val="0"/>
              </a:spcBef>
              <a:buFont typeface="Wingdings" pitchFamily="2" charset="2"/>
              <a:buChar char="Ø"/>
            </a:pPr>
            <a:r>
              <a:rPr lang="it-IT" b="1" dirty="0">
                <a:solidFill>
                  <a:srgbClr val="FFC000"/>
                </a:solidFill>
                <a:latin typeface="Times New Roman" panose="02020603050405020304" pitchFamily="18" charset="0"/>
                <a:cs typeface="Times New Roman" panose="02020603050405020304" pitchFamily="18" charset="0"/>
              </a:rPr>
              <a:t>Vantaggi/svantaggi dello strumento adottato</a:t>
            </a:r>
          </a:p>
          <a:p>
            <a:pPr marL="457200" lvl="1" indent="-457200" algn="just">
              <a:lnSpc>
                <a:spcPct val="130000"/>
              </a:lnSpc>
              <a:spcBef>
                <a:spcPts val="0"/>
              </a:spcBef>
              <a:buFont typeface="+mj-lt"/>
              <a:buAutoNum type="arabicParenR"/>
            </a:pPr>
            <a:r>
              <a:rPr lang="it-IT" sz="2000" dirty="0">
                <a:solidFill>
                  <a:schemeClr val="tx1"/>
                </a:solidFill>
                <a:latin typeface="Times New Roman" panose="02020603050405020304" pitchFamily="18" charset="0"/>
                <a:cs typeface="Times New Roman" panose="02020603050405020304" pitchFamily="18" charset="0"/>
              </a:rPr>
              <a:t>Vantaggi dei crediti di imposta: loro cedibilità </a:t>
            </a:r>
            <a:r>
              <a:rPr lang="it-IT" sz="2000" b="1" dirty="0">
                <a:solidFill>
                  <a:schemeClr val="tx1"/>
                </a:solidFill>
                <a:latin typeface="Times New Roman" panose="02020603050405020304" pitchFamily="18" charset="0"/>
                <a:cs typeface="Times New Roman" panose="02020603050405020304" pitchFamily="18" charset="0"/>
              </a:rPr>
              <a:t>se prevista</a:t>
            </a:r>
            <a:r>
              <a:rPr lang="it-IT" sz="2000" dirty="0">
                <a:solidFill>
                  <a:schemeClr val="tx1"/>
                </a:solidFill>
                <a:latin typeface="Times New Roman" panose="02020603050405020304" pitchFamily="18" charset="0"/>
                <a:cs typeface="Times New Roman" panose="02020603050405020304" pitchFamily="18" charset="0"/>
              </a:rPr>
              <a:t>.</a:t>
            </a:r>
          </a:p>
          <a:p>
            <a:pPr marL="457200" lvl="1" indent="-457200" algn="just">
              <a:lnSpc>
                <a:spcPct val="130000"/>
              </a:lnSpc>
              <a:spcBef>
                <a:spcPts val="0"/>
              </a:spcBef>
              <a:buFont typeface="+mj-lt"/>
              <a:buAutoNum type="arabicParenR"/>
            </a:pPr>
            <a:r>
              <a:rPr lang="it-IT" sz="2000" dirty="0">
                <a:solidFill>
                  <a:schemeClr val="tx1"/>
                </a:solidFill>
                <a:latin typeface="Times New Roman" panose="02020603050405020304" pitchFamily="18" charset="0"/>
                <a:cs typeface="Times New Roman" panose="02020603050405020304" pitchFamily="18" charset="0"/>
              </a:rPr>
              <a:t>Vantaggi</a:t>
            </a:r>
            <a:r>
              <a:rPr lang="it-IT" sz="2000" i="1" dirty="0">
                <a:solidFill>
                  <a:schemeClr val="tx1"/>
                </a:solidFill>
                <a:latin typeface="Times New Roman" panose="02020603050405020304" pitchFamily="18" charset="0"/>
                <a:cs typeface="Times New Roman" panose="02020603050405020304" pitchFamily="18" charset="0"/>
              </a:rPr>
              <a:t> </a:t>
            </a:r>
            <a:r>
              <a:rPr lang="it-IT" sz="2000" dirty="0">
                <a:solidFill>
                  <a:schemeClr val="tx1"/>
                </a:solidFill>
                <a:latin typeface="Times New Roman" panose="02020603050405020304" pitchFamily="18" charset="0"/>
                <a:cs typeface="Times New Roman" panose="02020603050405020304" pitchFamily="18" charset="0"/>
              </a:rPr>
              <a:t>dei crediti di imposta: possibilità di accordare il credito di imposta a prescindere dall’imposta dovuta.</a:t>
            </a:r>
          </a:p>
          <a:p>
            <a:pPr marL="457200" lvl="1" indent="-457200" algn="just">
              <a:lnSpc>
                <a:spcPct val="130000"/>
              </a:lnSpc>
              <a:spcBef>
                <a:spcPts val="0"/>
              </a:spcBef>
              <a:buFont typeface="+mj-lt"/>
              <a:buAutoNum type="arabicParenR"/>
            </a:pPr>
            <a:r>
              <a:rPr lang="it-IT" sz="2000" dirty="0">
                <a:solidFill>
                  <a:schemeClr val="tx1"/>
                </a:solidFill>
                <a:latin typeface="Times New Roman" panose="02020603050405020304" pitchFamily="18" charset="0"/>
                <a:cs typeface="Times New Roman" panose="02020603050405020304" pitchFamily="18" charset="0"/>
              </a:rPr>
              <a:t>Svantaggi dei crediti di imposta: complessità nella gestione.</a:t>
            </a:r>
          </a:p>
          <a:p>
            <a:pPr marL="457200" lvl="1" indent="-457200" algn="just">
              <a:lnSpc>
                <a:spcPct val="130000"/>
              </a:lnSpc>
              <a:spcBef>
                <a:spcPts val="0"/>
              </a:spcBef>
              <a:buFont typeface="+mj-lt"/>
              <a:buAutoNum type="arabicParenR"/>
            </a:pPr>
            <a:r>
              <a:rPr lang="it-IT" sz="2000" dirty="0">
                <a:solidFill>
                  <a:schemeClr val="tx1"/>
                </a:solidFill>
                <a:latin typeface="Times New Roman" panose="02020603050405020304" pitchFamily="18" charset="0"/>
                <a:cs typeface="Times New Roman" panose="02020603050405020304" pitchFamily="18" charset="0"/>
              </a:rPr>
              <a:t>Vantaggi</a:t>
            </a:r>
            <a:r>
              <a:rPr lang="it-IT" sz="2000" i="1" dirty="0">
                <a:solidFill>
                  <a:schemeClr val="tx1"/>
                </a:solidFill>
                <a:latin typeface="Times New Roman" panose="02020603050405020304" pitchFamily="18" charset="0"/>
                <a:cs typeface="Times New Roman" panose="02020603050405020304" pitchFamily="18" charset="0"/>
              </a:rPr>
              <a:t>/</a:t>
            </a:r>
            <a:r>
              <a:rPr lang="it-IT" sz="2000" dirty="0">
                <a:solidFill>
                  <a:schemeClr val="tx1"/>
                </a:solidFill>
                <a:latin typeface="Times New Roman" panose="02020603050405020304" pitchFamily="18" charset="0"/>
                <a:cs typeface="Times New Roman" panose="02020603050405020304" pitchFamily="18" charset="0"/>
              </a:rPr>
              <a:t>Svantaggi</a:t>
            </a:r>
            <a:r>
              <a:rPr lang="it-IT" sz="2000" i="1" dirty="0">
                <a:solidFill>
                  <a:schemeClr val="tx1"/>
                </a:solidFill>
                <a:latin typeface="Times New Roman" panose="02020603050405020304" pitchFamily="18" charset="0"/>
                <a:cs typeface="Times New Roman" panose="02020603050405020304" pitchFamily="18" charset="0"/>
              </a:rPr>
              <a:t> </a:t>
            </a:r>
            <a:r>
              <a:rPr lang="it-IT" sz="2000" dirty="0">
                <a:solidFill>
                  <a:schemeClr val="tx1"/>
                </a:solidFill>
                <a:latin typeface="Times New Roman" panose="02020603050405020304" pitchFamily="18" charset="0"/>
                <a:cs typeface="Times New Roman" panose="02020603050405020304" pitchFamily="18" charset="0"/>
              </a:rPr>
              <a:t>dei crediti di imposta: sussistenza di un quadro giuridico di riferimento (</a:t>
            </a:r>
            <a:r>
              <a:rPr lang="it-IT" sz="2000" i="1" dirty="0">
                <a:solidFill>
                  <a:schemeClr val="tx1"/>
                </a:solidFill>
                <a:latin typeface="Times New Roman" panose="02020603050405020304" pitchFamily="18" charset="0"/>
                <a:cs typeface="Times New Roman" panose="02020603050405020304" pitchFamily="18" charset="0"/>
              </a:rPr>
              <a:t>segue</a:t>
            </a:r>
            <a:r>
              <a:rPr lang="it-IT" sz="2000" dirty="0">
                <a:solidFill>
                  <a:schemeClr val="tx1"/>
                </a:solidFill>
                <a:latin typeface="Times New Roman" panose="02020603050405020304" pitchFamily="18" charset="0"/>
                <a:cs typeface="Times New Roman" panose="02020603050405020304" pitchFamily="18" charset="0"/>
              </a:rPr>
              <a:t>).</a:t>
            </a:r>
          </a:p>
          <a:p>
            <a:pPr marL="457200" indent="-457200" algn="just">
              <a:lnSpc>
                <a:spcPct val="10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mj-lt"/>
              <a:buAutoNum type="alphaLcParenR"/>
            </a:pPr>
            <a:endParaRPr lang="it-IT"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100000"/>
              </a:lnSpc>
              <a:spcBef>
                <a:spcPts val="0"/>
              </a:spcBef>
              <a:buFont typeface="+mj-lt"/>
              <a:buAutoNum type="alphaLcParenR"/>
            </a:pP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D17F9926-A2AF-95C8-CA27-4224B243F118}"/>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F98A719F-FCDD-AA75-6E45-13C62C7755EB}"/>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C82CF979-93A2-EC64-3CBA-7DE6B48DF5F7}"/>
              </a:ext>
            </a:extLst>
          </p:cNvPr>
          <p:cNvSpPr>
            <a:spLocks noGrp="1"/>
          </p:cNvSpPr>
          <p:nvPr>
            <p:ph type="sldNum" sz="quarter" idx="12"/>
          </p:nvPr>
        </p:nvSpPr>
        <p:spPr/>
        <p:txBody>
          <a:bodyPr/>
          <a:lstStyle/>
          <a:p>
            <a:fld id="{CDE6B61D-FC4E-4B9F-904A-EEAB74D9F1A5}" type="slidenum">
              <a:rPr lang="it-IT" smtClean="0"/>
              <a:pPr/>
              <a:t>29</a:t>
            </a:fld>
            <a:endParaRPr lang="it-IT"/>
          </a:p>
        </p:txBody>
      </p:sp>
      <p:sp>
        <p:nvSpPr>
          <p:cNvPr id="5" name="Titolo 3">
            <a:extLst>
              <a:ext uri="{FF2B5EF4-FFF2-40B4-BE49-F238E27FC236}">
                <a16:creationId xmlns:a16="http://schemas.microsoft.com/office/drawing/2014/main" id="{97E6352A-DDDD-F715-6DDB-FAC68D57BE57}"/>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Alcune considerazioni di tax design</a:t>
            </a:r>
          </a:p>
        </p:txBody>
      </p:sp>
    </p:spTree>
    <p:extLst>
      <p:ext uri="{BB962C8B-B14F-4D97-AF65-F5344CB8AC3E}">
        <p14:creationId xmlns:p14="http://schemas.microsoft.com/office/powerpoint/2010/main" val="211319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8BF8F-E838-4F5A-5A5C-B3FF5CB4062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E6A9708-A556-8302-9F1F-BC9235E04514}"/>
              </a:ext>
            </a:extLst>
          </p:cNvPr>
          <p:cNvSpPr>
            <a:spLocks noGrp="1"/>
          </p:cNvSpPr>
          <p:nvPr>
            <p:ph idx="1"/>
          </p:nvPr>
        </p:nvSpPr>
        <p:spPr>
          <a:xfrm>
            <a:off x="227558" y="678873"/>
            <a:ext cx="8344941" cy="3077201"/>
          </a:xfrm>
        </p:spPr>
        <p:txBody>
          <a:bodyPr>
            <a:noAutofit/>
          </a:bodyPr>
          <a:lstStyle/>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Art. 5 - Principi e criteri direttivi per la revisione del sistema di imposizione sui redditi delle persone fisiche</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1. Nell’esercizio della delega di cui all’articolo 1 il Governo osserva altresì i seguenti principi e criteri direttivi specifici per la revisione del sistema di imposizione sui redditi delle persone fisiche:</a:t>
            </a:r>
          </a:p>
          <a:p>
            <a:pPr marL="0" indent="0" algn="just">
              <a:spcBef>
                <a:spcPts val="0"/>
              </a:spcBef>
              <a:buNone/>
            </a:pPr>
            <a:r>
              <a:rPr lang="it-IT" sz="1500" b="1" i="1" dirty="0">
                <a:solidFill>
                  <a:schemeClr val="tx1"/>
                </a:solidFill>
                <a:effectLst/>
                <a:latin typeface="Times New Roman" panose="02020603050405020304" pitchFamily="18" charset="0"/>
                <a:cs typeface="Times New Roman" panose="02020603050405020304" pitchFamily="18" charset="0"/>
              </a:rPr>
              <a:t>b) per i redditi agrari:</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1) l’introduzione, per le attività agricole di coltivazione di cui all’articolo 2135, primo comma, del codice civile, di nuove classi e qualità di coltura al fine di tenere conto dei più evoluti sistemi di coltivazione, </a:t>
            </a:r>
            <a:r>
              <a:rPr lang="it-IT" sz="1500" b="1" i="1" dirty="0">
                <a:solidFill>
                  <a:srgbClr val="00B050"/>
                </a:solidFill>
                <a:effectLst/>
                <a:latin typeface="Times New Roman" panose="02020603050405020304" pitchFamily="18" charset="0"/>
                <a:cs typeface="Times New Roman" panose="02020603050405020304" pitchFamily="18" charset="0"/>
              </a:rPr>
              <a:t>riordinando il relativo regime di imposizione su base catastale e individuando il limite oltre il quale l’attività eccedente è considerata produttiva di reddito d’impresa</a:t>
            </a:r>
            <a:r>
              <a:rPr lang="it-IT" sz="1500" i="1" dirty="0">
                <a:solidFill>
                  <a:schemeClr val="tx1"/>
                </a:solidFill>
                <a:effectLst/>
                <a:latin typeface="Times New Roman" panose="02020603050405020304" pitchFamily="18" charset="0"/>
                <a:cs typeface="Times New Roman" panose="02020603050405020304" pitchFamily="18" charset="0"/>
              </a:rPr>
              <a:t>;</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2) </a:t>
            </a:r>
            <a:r>
              <a:rPr lang="it-IT" sz="1500" b="1" i="1" dirty="0">
                <a:solidFill>
                  <a:srgbClr val="FFC000"/>
                </a:solidFill>
                <a:effectLst/>
                <a:latin typeface="Times New Roman" panose="02020603050405020304" pitchFamily="18" charset="0"/>
                <a:cs typeface="Times New Roman" panose="02020603050405020304" pitchFamily="18" charset="0"/>
              </a:rPr>
              <a:t>la riconducibilità dei redditi relativi ai beni, anche immateriali, derivanti dalle attività di coltivazione e allevamento che concorrono alla tutela dell’ambiente e alla lotta ai cambiamenti climatici, entro limiti predeterminati, ai redditi ottenuti dalle attività agricole </a:t>
            </a:r>
            <a:r>
              <a:rPr lang="it-IT" sz="1500" i="1" dirty="0">
                <a:solidFill>
                  <a:schemeClr val="tx1"/>
                </a:solidFill>
                <a:effectLst/>
                <a:latin typeface="Times New Roman" panose="02020603050405020304" pitchFamily="18" charset="0"/>
                <a:cs typeface="Times New Roman" panose="02020603050405020304" pitchFamily="18" charset="0"/>
              </a:rPr>
              <a:t>di cui all’articolo 2135, primo comma, del codice civile </a:t>
            </a:r>
            <a:r>
              <a:rPr lang="it-IT" sz="1500" b="1" i="1" dirty="0">
                <a:solidFill>
                  <a:srgbClr val="FFC000"/>
                </a:solidFill>
                <a:effectLst/>
                <a:latin typeface="Times New Roman" panose="02020603050405020304" pitchFamily="18" charset="0"/>
                <a:cs typeface="Times New Roman" panose="02020603050405020304" pitchFamily="18" charset="0"/>
              </a:rPr>
              <a:t>con eventuale assoggettamento a imposizione semplificata</a:t>
            </a:r>
            <a:r>
              <a:rPr lang="it-IT" sz="1500" i="1" dirty="0">
                <a:solidFill>
                  <a:schemeClr val="tx1"/>
                </a:solidFill>
                <a:effectLst/>
                <a:latin typeface="Times New Roman" panose="02020603050405020304" pitchFamily="18" charset="0"/>
                <a:cs typeface="Times New Roman" panose="02020603050405020304" pitchFamily="18" charset="0"/>
              </a:rPr>
              <a:t>;</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3) l’introduzione di procedimenti, anche digitali, che consentano, senza oneri aggiuntivi per i possessori e i conduttori dei terreni agricoli, di aggiornare, entro il 31 dicembre di ogni anno, le qualità e le classi di coltura indicate nel catasto con quelle effettivamente praticate;</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4) la revisione, a fini di semplificazione, del regime fiscale dei terreni agricoli su cui i titolari di redditi di pensione e i soggetti con reddito complessivo di modesto ammontare svolgono attività agricole;</a:t>
            </a:r>
          </a:p>
          <a:p>
            <a:pPr marL="0" indent="0" algn="just">
              <a:spcBef>
                <a:spcPts val="0"/>
              </a:spcBef>
              <a:buNone/>
            </a:pPr>
            <a:r>
              <a:rPr lang="it-IT" sz="1500" i="1" dirty="0">
                <a:solidFill>
                  <a:schemeClr val="tx1"/>
                </a:solidFill>
                <a:effectLst/>
                <a:latin typeface="Times New Roman" panose="02020603050405020304" pitchFamily="18" charset="0"/>
                <a:cs typeface="Times New Roman" panose="02020603050405020304" pitchFamily="18" charset="0"/>
              </a:rPr>
              <a:t>c) per i redditi dei fabbricati, la possibilità di estendere il regime della cedolare secca alle locazioni di immobili adibiti ad uso diverso da quello abitativo ove il conduttore sia un esercente un’attività d’impresa, un’arte o una professione;</a:t>
            </a:r>
          </a:p>
          <a:p>
            <a:pPr marL="0" indent="0" algn="just">
              <a:lnSpc>
                <a:spcPct val="100000"/>
              </a:lnSpc>
              <a:spcBef>
                <a:spcPts val="0"/>
              </a:spcBef>
              <a:buNone/>
            </a:pP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2BB16C42-7003-D682-C992-D71344828D45}"/>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59B90BAF-2DF2-51EA-F4C9-56F46170A1BB}"/>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567AB4F0-AAF9-DF30-69D8-79B7DC7BFFF6}"/>
              </a:ext>
            </a:extLst>
          </p:cNvPr>
          <p:cNvSpPr>
            <a:spLocks noGrp="1"/>
          </p:cNvSpPr>
          <p:nvPr>
            <p:ph type="sldNum" sz="quarter" idx="12"/>
          </p:nvPr>
        </p:nvSpPr>
        <p:spPr/>
        <p:txBody>
          <a:bodyPr/>
          <a:lstStyle/>
          <a:p>
            <a:fld id="{CDE6B61D-FC4E-4B9F-904A-EEAB74D9F1A5}" type="slidenum">
              <a:rPr lang="it-IT" smtClean="0"/>
              <a:pPr/>
              <a:t>3</a:t>
            </a:fld>
            <a:endParaRPr lang="it-IT"/>
          </a:p>
        </p:txBody>
      </p:sp>
      <p:sp>
        <p:nvSpPr>
          <p:cNvPr id="5" name="Titolo 3">
            <a:extLst>
              <a:ext uri="{FF2B5EF4-FFF2-40B4-BE49-F238E27FC236}">
                <a16:creationId xmlns:a16="http://schemas.microsoft.com/office/drawing/2014/main" id="{323BEADF-613E-9468-5113-301342236FF1}"/>
              </a:ext>
            </a:extLst>
          </p:cNvPr>
          <p:cNvSpPr>
            <a:spLocks noGrp="1"/>
          </p:cNvSpPr>
          <p:nvPr>
            <p:ph type="title"/>
          </p:nvPr>
        </p:nvSpPr>
        <p:spPr>
          <a:xfrm>
            <a:off x="227558" y="152405"/>
            <a:ext cx="8611642"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Legge delega 9 agosto 2023, n. 111</a:t>
            </a:r>
          </a:p>
        </p:txBody>
      </p:sp>
    </p:spTree>
    <p:extLst>
      <p:ext uri="{BB962C8B-B14F-4D97-AF65-F5344CB8AC3E}">
        <p14:creationId xmlns:p14="http://schemas.microsoft.com/office/powerpoint/2010/main" val="1942376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00B93-62ED-4331-73C6-CCD9270D265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8058C24-4B65-1FAA-2078-DD05A92E9FE8}"/>
              </a:ext>
            </a:extLst>
          </p:cNvPr>
          <p:cNvSpPr>
            <a:spLocks noGrp="1"/>
          </p:cNvSpPr>
          <p:nvPr>
            <p:ph idx="1"/>
          </p:nvPr>
        </p:nvSpPr>
        <p:spPr>
          <a:xfrm>
            <a:off x="141514" y="667987"/>
            <a:ext cx="8665029" cy="3077201"/>
          </a:xfrm>
        </p:spPr>
        <p:txBody>
          <a:bodyPr>
            <a:noAutofit/>
          </a:bodyPr>
          <a:lstStyle/>
          <a:p>
            <a:pPr marL="0" indent="360000" algn="just">
              <a:lnSpc>
                <a:spcPct val="100000"/>
              </a:lnSpc>
              <a:spcBef>
                <a:spcPts val="0"/>
              </a:spcBef>
              <a:buFont typeface="Wingdings" pitchFamily="2" charset="2"/>
              <a:buChar char="Ø"/>
            </a:pPr>
            <a:r>
              <a:rPr lang="it-IT" sz="1450" b="1" dirty="0">
                <a:solidFill>
                  <a:schemeClr val="tx1"/>
                </a:solidFill>
                <a:latin typeface="Times New Roman" panose="02020603050405020304" pitchFamily="18" charset="0"/>
                <a:cs typeface="Times New Roman" panose="02020603050405020304" pitchFamily="18" charset="0"/>
              </a:rPr>
              <a:t>Art. 20, legge n. 111 del 2023:</a:t>
            </a:r>
            <a:r>
              <a:rPr lang="it-IT" sz="1450" dirty="0">
                <a:solidFill>
                  <a:schemeClr val="tx1"/>
                </a:solidFill>
                <a:latin typeface="Times New Roman" panose="02020603050405020304" pitchFamily="18" charset="0"/>
                <a:cs typeface="Times New Roman" panose="02020603050405020304" pitchFamily="18" charset="0"/>
              </a:rPr>
              <a:t> </a:t>
            </a:r>
            <a:r>
              <a:rPr lang="it-IT" sz="1450" dirty="0">
                <a:solidFill>
                  <a:schemeClr val="tx1"/>
                </a:solidFill>
                <a:effectLst/>
                <a:latin typeface="Times New Roman" panose="02020603050405020304" pitchFamily="18" charset="0"/>
                <a:cs typeface="Times New Roman" panose="02020603050405020304" pitchFamily="18" charset="0"/>
              </a:rPr>
              <a:t>il Governo è delegato «</a:t>
            </a:r>
            <a:r>
              <a:rPr lang="it-IT" sz="1450" i="1" dirty="0">
                <a:solidFill>
                  <a:schemeClr val="tx1"/>
                </a:solidFill>
                <a:effectLst/>
                <a:latin typeface="Times New Roman" panose="02020603050405020304" pitchFamily="18" charset="0"/>
                <a:cs typeface="Times New Roman" panose="02020603050405020304" pitchFamily="18" charset="0"/>
              </a:rPr>
              <a:t>introdurre, in conformità agli orientamenti giurisprudenziali, una più rigorosa distinzione normativa anche sanzionatoria tra le fattispecie di compensazione indebita di crediti</a:t>
            </a:r>
            <a:r>
              <a:rPr lang="it-IT" sz="1450" dirty="0">
                <a:solidFill>
                  <a:schemeClr val="tx1"/>
                </a:solidFill>
                <a:latin typeface="Times New Roman" panose="02020603050405020304" pitchFamily="18" charset="0"/>
                <a:cs typeface="Times New Roman" panose="02020603050405020304" pitchFamily="18" charset="0"/>
              </a:rPr>
              <a:t> </a:t>
            </a:r>
            <a:r>
              <a:rPr lang="it-IT" sz="1450" i="1" dirty="0">
                <a:solidFill>
                  <a:schemeClr val="tx1"/>
                </a:solidFill>
                <a:effectLst/>
                <a:latin typeface="Times New Roman" panose="02020603050405020304" pitchFamily="18" charset="0"/>
                <a:cs typeface="Times New Roman" panose="02020603050405020304" pitchFamily="18" charset="0"/>
              </a:rPr>
              <a:t>di imposta non spettanti e inesistenti</a:t>
            </a:r>
            <a:r>
              <a:rPr lang="it-IT" sz="1450" dirty="0">
                <a:solidFill>
                  <a:schemeClr val="tx1"/>
                </a:solidFill>
                <a:effectLst/>
                <a:latin typeface="Times New Roman" panose="02020603050405020304" pitchFamily="18" charset="0"/>
                <a:cs typeface="Times New Roman" panose="02020603050405020304" pitchFamily="18" charset="0"/>
              </a:rPr>
              <a:t>» (</a:t>
            </a:r>
            <a:r>
              <a:rPr lang="it-IT" sz="1450" b="1" dirty="0">
                <a:solidFill>
                  <a:schemeClr val="tx1"/>
                </a:solidFill>
                <a:effectLst/>
                <a:latin typeface="Times New Roman" panose="02020603050405020304" pitchFamily="18" charset="0"/>
                <a:cs typeface="Times New Roman" panose="02020603050405020304" pitchFamily="18" charset="0"/>
              </a:rPr>
              <a:t>cfr. schema di decreto legislativo di riforma del sistema sanzionatorio penale e amministrativo</a:t>
            </a:r>
            <a:r>
              <a:rPr lang="it-IT" sz="1450" dirty="0">
                <a:solidFill>
                  <a:schemeClr val="tx1"/>
                </a:solidFill>
                <a:effectLst/>
                <a:latin typeface="Times New Roman" panose="02020603050405020304" pitchFamily="18" charset="0"/>
                <a:cs typeface="Times New Roman" panose="02020603050405020304" pitchFamily="18" charset="0"/>
              </a:rPr>
              <a:t>)</a:t>
            </a:r>
          </a:p>
          <a:p>
            <a:pPr marL="0" indent="360000" algn="just">
              <a:lnSpc>
                <a:spcPct val="100000"/>
              </a:lnSpc>
              <a:spcBef>
                <a:spcPts val="0"/>
              </a:spcBef>
              <a:buFont typeface="Wingdings" pitchFamily="2" charset="2"/>
              <a:buChar char="Ø"/>
            </a:pPr>
            <a:endParaRPr lang="it-IT" sz="1450" dirty="0">
              <a:solidFill>
                <a:schemeClr val="tx1"/>
              </a:solidFill>
              <a:latin typeface="Times New Roman" panose="02020603050405020304" pitchFamily="18" charset="0"/>
              <a:cs typeface="Times New Roman" panose="02020603050405020304" pitchFamily="18" charset="0"/>
            </a:endParaRPr>
          </a:p>
          <a:p>
            <a:pPr marL="0" indent="360000" algn="just">
              <a:lnSpc>
                <a:spcPct val="100000"/>
              </a:lnSpc>
              <a:spcBef>
                <a:spcPts val="0"/>
              </a:spcBef>
              <a:buFont typeface="Wingdings" pitchFamily="2" charset="2"/>
              <a:buChar char="Ø"/>
            </a:pPr>
            <a:r>
              <a:rPr lang="it-IT" sz="1450" b="1" dirty="0">
                <a:solidFill>
                  <a:schemeClr val="tx1"/>
                </a:solidFill>
                <a:effectLst/>
                <a:latin typeface="Times New Roman" panose="02020603050405020304" pitchFamily="18" charset="0"/>
                <a:cs typeface="Times New Roman" panose="02020603050405020304" pitchFamily="18" charset="0"/>
              </a:rPr>
              <a:t>Cass. civ., Sez. Unite, </a:t>
            </a:r>
            <a:r>
              <a:rPr lang="it-IT" sz="1450" b="1" dirty="0" err="1">
                <a:solidFill>
                  <a:schemeClr val="tx1"/>
                </a:solidFill>
                <a:latin typeface="Times New Roman" panose="02020603050405020304" pitchFamily="18" charset="0"/>
                <a:cs typeface="Times New Roman" panose="02020603050405020304" pitchFamily="18" charset="0"/>
              </a:rPr>
              <a:t>sent</a:t>
            </a:r>
            <a:r>
              <a:rPr lang="it-IT" sz="1450" b="1" dirty="0">
                <a:solidFill>
                  <a:schemeClr val="tx1"/>
                </a:solidFill>
                <a:latin typeface="Times New Roman" panose="02020603050405020304" pitchFamily="18" charset="0"/>
                <a:cs typeface="Times New Roman" panose="02020603050405020304" pitchFamily="18" charset="0"/>
              </a:rPr>
              <a:t>. 11 dicembre 2023, </a:t>
            </a:r>
            <a:r>
              <a:rPr lang="it-IT" sz="1450" b="1" dirty="0">
                <a:solidFill>
                  <a:schemeClr val="tx1"/>
                </a:solidFill>
                <a:effectLst/>
                <a:latin typeface="Times New Roman" panose="02020603050405020304" pitchFamily="18" charset="0"/>
                <a:cs typeface="Times New Roman" panose="02020603050405020304" pitchFamily="18" charset="0"/>
              </a:rPr>
              <a:t>n. 34419:</a:t>
            </a:r>
            <a:r>
              <a:rPr lang="it-IT" sz="1450" dirty="0">
                <a:solidFill>
                  <a:schemeClr val="tx1"/>
                </a:solidFill>
                <a:effectLst/>
                <a:latin typeface="Times New Roman" panose="02020603050405020304" pitchFamily="18" charset="0"/>
                <a:cs typeface="Times New Roman" panose="02020603050405020304" pitchFamily="18" charset="0"/>
              </a:rPr>
              <a:t> «</a:t>
            </a:r>
            <a:r>
              <a:rPr lang="it-IT" sz="1450" i="1" dirty="0">
                <a:solidFill>
                  <a:schemeClr val="tx1"/>
                </a:solidFill>
                <a:effectLst/>
                <a:latin typeface="Times New Roman" panose="02020603050405020304" pitchFamily="18" charset="0"/>
                <a:cs typeface="Times New Roman" panose="02020603050405020304" pitchFamily="18" charset="0"/>
              </a:rPr>
              <a:t>in tema di compensazione di crediti o eccedenze d’ imposta da parte del contribuente, all’azione di accertamento dell’erario si applica il più lungo termine di otto anni, … quando il credito utilizzato è inesistente, condizione che si realizza … allorché ricorrano congiuntamente i seguenti requisiti: a) il credito, in tutto o in parte, è il risultato di una artificiosa rappresentazione ovvero è carente dei presupposti costitutivi previsti dalla legge ovvero, pur sorto, è già estinto al momento del suo utilizzo; b) l’inesistenza non è riscontrabile mediante </a:t>
            </a:r>
            <a:r>
              <a:rPr lang="it-IT" sz="1450" dirty="0">
                <a:solidFill>
                  <a:schemeClr val="tx1"/>
                </a:solidFill>
                <a:effectLst/>
                <a:latin typeface="Times New Roman" panose="02020603050405020304" pitchFamily="18" charset="0"/>
                <a:cs typeface="Times New Roman" panose="02020603050405020304" pitchFamily="18" charset="0"/>
              </a:rPr>
              <a:t>[la </a:t>
            </a:r>
            <a:r>
              <a:rPr lang="it-IT" sz="1450" dirty="0">
                <a:solidFill>
                  <a:schemeClr val="tx1"/>
                </a:solidFill>
                <a:latin typeface="Times New Roman" panose="02020603050405020304" pitchFamily="18" charset="0"/>
                <a:cs typeface="Times New Roman" panose="02020603050405020304" pitchFamily="18" charset="0"/>
              </a:rPr>
              <a:t>liquidazione o i controlli formali]</a:t>
            </a:r>
            <a:r>
              <a:rPr lang="it-IT" sz="1450" i="1" dirty="0">
                <a:solidFill>
                  <a:schemeClr val="tx1"/>
                </a:solidFill>
                <a:effectLst/>
                <a:latin typeface="Times New Roman" panose="02020603050405020304" pitchFamily="18" charset="0"/>
                <a:cs typeface="Times New Roman" panose="02020603050405020304" pitchFamily="18" charset="0"/>
              </a:rPr>
              <a:t>; ove sussista il primo requisito ma l’inesistenza sia riscontrabile in sede di controllo formale o automatizzato, la compensazione indebita riguarda crediti non spettanti e si applicano i termini ordinari per l’attività di accertamento» </a:t>
            </a:r>
            <a:r>
              <a:rPr lang="it-IT" sz="1450" dirty="0">
                <a:solidFill>
                  <a:schemeClr val="tx1"/>
                </a:solidFill>
                <a:effectLst/>
                <a:latin typeface="Times New Roman" panose="02020603050405020304" pitchFamily="18" charset="0"/>
                <a:cs typeface="Times New Roman" panose="02020603050405020304" pitchFamily="18" charset="0"/>
              </a:rPr>
              <a:t>(</a:t>
            </a:r>
            <a:r>
              <a:rPr lang="it-IT" sz="1450" i="1" dirty="0" err="1">
                <a:solidFill>
                  <a:schemeClr val="tx1"/>
                </a:solidFill>
                <a:effectLst/>
                <a:latin typeface="Times New Roman" panose="02020603050405020304" pitchFamily="18" charset="0"/>
                <a:cs typeface="Times New Roman" panose="02020603050405020304" pitchFamily="18" charset="0"/>
              </a:rPr>
              <a:t>conf</a:t>
            </a:r>
            <a:r>
              <a:rPr lang="it-IT" sz="1450" dirty="0" err="1">
                <a:solidFill>
                  <a:schemeClr val="tx1"/>
                </a:solidFill>
                <a:effectLst/>
                <a:latin typeface="Times New Roman" panose="02020603050405020304" pitchFamily="18" charset="0"/>
                <a:cs typeface="Times New Roman" panose="02020603050405020304" pitchFamily="18" charset="0"/>
              </a:rPr>
              <a:t>.</a:t>
            </a:r>
            <a:r>
              <a:rPr lang="it-IT" sz="1450" dirty="0">
                <a:solidFill>
                  <a:schemeClr val="tx1"/>
                </a:solidFill>
                <a:effectLst/>
                <a:latin typeface="Times New Roman" panose="02020603050405020304" pitchFamily="18" charset="0"/>
                <a:cs typeface="Times New Roman" panose="02020603050405020304" pitchFamily="18" charset="0"/>
              </a:rPr>
              <a:t> </a:t>
            </a:r>
            <a:r>
              <a:rPr lang="it-IT" sz="1450" b="1" dirty="0">
                <a:solidFill>
                  <a:schemeClr val="tx1"/>
                </a:solidFill>
                <a:effectLst/>
                <a:latin typeface="Times New Roman" panose="02020603050405020304" pitchFamily="18" charset="0"/>
                <a:cs typeface="Times New Roman" panose="02020603050405020304" pitchFamily="18" charset="0"/>
              </a:rPr>
              <a:t>Cass. civ., Sez. </a:t>
            </a:r>
            <a:r>
              <a:rPr lang="it-IT" sz="1450" b="1" dirty="0" err="1">
                <a:solidFill>
                  <a:schemeClr val="tx1"/>
                </a:solidFill>
                <a:latin typeface="Times New Roman" panose="02020603050405020304" pitchFamily="18" charset="0"/>
                <a:cs typeface="Times New Roman" panose="02020603050405020304" pitchFamily="18" charset="0"/>
              </a:rPr>
              <a:t>t</a:t>
            </a:r>
            <a:r>
              <a:rPr lang="it-IT" sz="1450" b="1" dirty="0" err="1">
                <a:solidFill>
                  <a:schemeClr val="tx1"/>
                </a:solidFill>
                <a:effectLst/>
                <a:latin typeface="Times New Roman" panose="02020603050405020304" pitchFamily="18" charset="0"/>
                <a:cs typeface="Times New Roman" panose="02020603050405020304" pitchFamily="18" charset="0"/>
              </a:rPr>
              <a:t>rib</a:t>
            </a:r>
            <a:r>
              <a:rPr lang="it-IT" sz="1450" b="1" dirty="0">
                <a:solidFill>
                  <a:schemeClr val="tx1"/>
                </a:solidFill>
                <a:effectLst/>
                <a:latin typeface="Times New Roman" panose="02020603050405020304" pitchFamily="18" charset="0"/>
                <a:cs typeface="Times New Roman" panose="02020603050405020304" pitchFamily="18" charset="0"/>
              </a:rPr>
              <a:t>., </a:t>
            </a:r>
            <a:r>
              <a:rPr lang="it-IT" sz="1450" b="1" dirty="0" err="1">
                <a:solidFill>
                  <a:schemeClr val="tx1"/>
                </a:solidFill>
                <a:effectLst/>
                <a:latin typeface="Times New Roman" panose="02020603050405020304" pitchFamily="18" charset="0"/>
                <a:cs typeface="Times New Roman" panose="02020603050405020304" pitchFamily="18" charset="0"/>
              </a:rPr>
              <a:t>ord</a:t>
            </a:r>
            <a:r>
              <a:rPr lang="it-IT" sz="1450" b="1" dirty="0">
                <a:solidFill>
                  <a:schemeClr val="tx1"/>
                </a:solidFill>
                <a:effectLst/>
                <a:latin typeface="Times New Roman" panose="02020603050405020304" pitchFamily="18" charset="0"/>
                <a:cs typeface="Times New Roman" panose="02020603050405020304" pitchFamily="18" charset="0"/>
              </a:rPr>
              <a:t>.  13 febbraio 2024, n. 3993</a:t>
            </a:r>
            <a:r>
              <a:rPr lang="it-IT" sz="1450" dirty="0">
                <a:solidFill>
                  <a:schemeClr val="tx1"/>
                </a:solidFill>
                <a:effectLst/>
                <a:latin typeface="Times New Roman" panose="02020603050405020304" pitchFamily="18" charset="0"/>
                <a:cs typeface="Times New Roman" panose="02020603050405020304" pitchFamily="18" charset="0"/>
              </a:rPr>
              <a:t>).</a:t>
            </a:r>
          </a:p>
          <a:p>
            <a:pPr marL="0" indent="360000" algn="just">
              <a:lnSpc>
                <a:spcPct val="100000"/>
              </a:lnSpc>
              <a:spcBef>
                <a:spcPts val="0"/>
              </a:spcBef>
              <a:buFont typeface="Wingdings" pitchFamily="2" charset="2"/>
              <a:buChar char="Ø"/>
            </a:pPr>
            <a:endParaRPr lang="it-IT" sz="1450" dirty="0">
              <a:solidFill>
                <a:schemeClr val="tx1"/>
              </a:solidFill>
              <a:effectLst/>
              <a:latin typeface="Times New Roman" panose="02020603050405020304" pitchFamily="18" charset="0"/>
              <a:cs typeface="Times New Roman" panose="02020603050405020304" pitchFamily="18" charset="0"/>
            </a:endParaRPr>
          </a:p>
          <a:p>
            <a:pPr marL="0" indent="360000" algn="just">
              <a:lnSpc>
                <a:spcPct val="100000"/>
              </a:lnSpc>
              <a:buFont typeface="Wingdings" pitchFamily="2" charset="2"/>
              <a:buChar char="Ø"/>
            </a:pPr>
            <a:r>
              <a:rPr lang="it-IT" sz="1450" b="1" dirty="0">
                <a:solidFill>
                  <a:schemeClr val="tx1"/>
                </a:solidFill>
                <a:effectLst/>
                <a:latin typeface="Times New Roman" panose="02020603050405020304" pitchFamily="18" charset="0"/>
                <a:cs typeface="Times New Roman" panose="02020603050405020304" pitchFamily="18" charset="0"/>
              </a:rPr>
              <a:t>Art. 38-</a:t>
            </a:r>
            <a:r>
              <a:rPr lang="it-IT" sz="1450" b="1" i="1" dirty="0">
                <a:solidFill>
                  <a:schemeClr val="tx1"/>
                </a:solidFill>
                <a:effectLst/>
                <a:latin typeface="Times New Roman" panose="02020603050405020304" pitchFamily="18" charset="0"/>
                <a:cs typeface="Times New Roman" panose="02020603050405020304" pitchFamily="18" charset="0"/>
              </a:rPr>
              <a:t>bis</a:t>
            </a:r>
            <a:r>
              <a:rPr lang="it-IT" sz="1450" b="1" dirty="0">
                <a:solidFill>
                  <a:schemeClr val="tx1"/>
                </a:solidFill>
                <a:effectLst/>
                <a:latin typeface="Times New Roman" panose="02020603050405020304" pitchFamily="18" charset="0"/>
                <a:cs typeface="Times New Roman" panose="02020603050405020304" pitchFamily="18" charset="0"/>
              </a:rPr>
              <a:t>, d.P.R. n. 600 del 1973 (introdotto dal d.lgs. n. 13 del 2024):</a:t>
            </a:r>
            <a:r>
              <a:rPr lang="it-IT" sz="1450" dirty="0">
                <a:solidFill>
                  <a:schemeClr val="tx1"/>
                </a:solidFill>
                <a:effectLst/>
                <a:latin typeface="Times New Roman" panose="02020603050405020304" pitchFamily="18" charset="0"/>
                <a:cs typeface="Times New Roman" panose="02020603050405020304" pitchFamily="18" charset="0"/>
              </a:rPr>
              <a:t> per il recupero dei crediti non spettanti o inesistenti, l’Agenzia delle entrate può emanare apposito atto di recupero motivato da notificare al contribuente entro il 31 dicembre del quinto anno e dell’ottavo anno successivo a quello del relativo utilizzo. Il pagamento delle somme dovute deve essere effettuato per intero entro il termine per presentare ricorso senza possibilità di avvalersi della compensazione. In caso di mancato pagamento, le somme dovute sono iscritte a ruolo. La competenza all’emanazione degli atti di recupero emessi prima del termine per la presentazione della dichiarazione, spetta all’Ufficio nella cui circoscrizione è il domicilio fiscale del soggetto per il precedente periodo di imposta. Per le controversie relative all’atto di recupero si applicano le disposizioni del d.lgs. n. 546 del 1992.</a:t>
            </a:r>
            <a:endParaRPr lang="it-IT" sz="1450" dirty="0">
              <a:effectLst/>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1400"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100000"/>
              </a:lnSpc>
              <a:spcBef>
                <a:spcPts val="0"/>
              </a:spcBef>
              <a:buFont typeface="+mj-lt"/>
              <a:buAutoNum type="alphaLcParenR"/>
            </a:pP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68C12A45-2739-8D90-AE68-04B3694CD47D}"/>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ABACB9D0-5B5A-4190-35E1-A9F8BC3EEA79}"/>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E5F5D553-DD88-284D-2CDD-5D25AFA1CFA3}"/>
              </a:ext>
            </a:extLst>
          </p:cNvPr>
          <p:cNvSpPr>
            <a:spLocks noGrp="1"/>
          </p:cNvSpPr>
          <p:nvPr>
            <p:ph type="sldNum" sz="quarter" idx="12"/>
          </p:nvPr>
        </p:nvSpPr>
        <p:spPr/>
        <p:txBody>
          <a:bodyPr/>
          <a:lstStyle/>
          <a:p>
            <a:fld id="{CDE6B61D-FC4E-4B9F-904A-EEAB74D9F1A5}" type="slidenum">
              <a:rPr lang="it-IT" smtClean="0"/>
              <a:pPr/>
              <a:t>30</a:t>
            </a:fld>
            <a:endParaRPr lang="it-IT"/>
          </a:p>
        </p:txBody>
      </p:sp>
      <p:sp>
        <p:nvSpPr>
          <p:cNvPr id="5" name="Titolo 3">
            <a:extLst>
              <a:ext uri="{FF2B5EF4-FFF2-40B4-BE49-F238E27FC236}">
                <a16:creationId xmlns:a16="http://schemas.microsoft.com/office/drawing/2014/main" id="{7F9D8A4A-5994-ED8E-0A72-53D1FD037BBC}"/>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Alcune considerazioni di tax design</a:t>
            </a:r>
          </a:p>
        </p:txBody>
      </p:sp>
    </p:spTree>
    <p:extLst>
      <p:ext uri="{BB962C8B-B14F-4D97-AF65-F5344CB8AC3E}">
        <p14:creationId xmlns:p14="http://schemas.microsoft.com/office/powerpoint/2010/main" val="40656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B2FB5-2B8D-9F86-C466-B23E6AE9D6D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64DF01-F480-C7EC-1715-3DBFAADC396B}"/>
              </a:ext>
            </a:extLst>
          </p:cNvPr>
          <p:cNvSpPr>
            <a:spLocks noGrp="1"/>
          </p:cNvSpPr>
          <p:nvPr>
            <p:ph idx="1"/>
          </p:nvPr>
        </p:nvSpPr>
        <p:spPr>
          <a:xfrm>
            <a:off x="227558" y="831274"/>
            <a:ext cx="8344941" cy="3077201"/>
          </a:xfrm>
        </p:spPr>
        <p:txBody>
          <a:bodyPr>
            <a:noAutofit/>
          </a:bodyPr>
          <a:lstStyle/>
          <a:p>
            <a:pPr marL="0" indent="0" algn="ctr">
              <a:spcBef>
                <a:spcPts val="0"/>
              </a:spcBef>
              <a:buNone/>
            </a:pPr>
            <a:r>
              <a:rPr lang="it-IT" b="1" dirty="0">
                <a:solidFill>
                  <a:schemeClr val="tx1"/>
                </a:solidFill>
                <a:effectLst/>
                <a:latin typeface="Times New Roman" panose="02020603050405020304" pitchFamily="18" charset="0"/>
                <a:cs typeface="Times New Roman" panose="02020603050405020304" pitchFamily="18" charset="0"/>
              </a:rPr>
              <a:t>PREMESSE</a:t>
            </a:r>
          </a:p>
          <a:p>
            <a:pPr algn="just">
              <a:spcBef>
                <a:spcPts val="0"/>
              </a:spcBef>
              <a:buFont typeface="Wingdings" pitchFamily="2" charset="2"/>
              <a:buChar char="ü"/>
            </a:pPr>
            <a:endParaRPr lang="it-IT" sz="1000" b="1" dirty="0">
              <a:solidFill>
                <a:srgbClr val="00B050"/>
              </a:solidFill>
              <a:latin typeface="Times New Roman" panose="02020603050405020304" pitchFamily="18" charset="0"/>
              <a:cs typeface="Times New Roman" panose="02020603050405020304" pitchFamily="18" charset="0"/>
            </a:endParaRPr>
          </a:p>
          <a:p>
            <a:pPr algn="just">
              <a:spcBef>
                <a:spcPts val="0"/>
              </a:spcBef>
              <a:buFont typeface="Wingdings" pitchFamily="2" charset="2"/>
              <a:buChar char="ü"/>
            </a:pPr>
            <a:r>
              <a:rPr lang="it-IT" b="1" dirty="0">
                <a:solidFill>
                  <a:srgbClr val="00B050"/>
                </a:solidFill>
                <a:effectLst/>
                <a:latin typeface="Times New Roman" panose="02020603050405020304" pitchFamily="18" charset="0"/>
                <a:cs typeface="Times New Roman" panose="02020603050405020304" pitchFamily="18" charset="0"/>
              </a:rPr>
              <a:t>Conferma da parte della legge delega dell’impianto che prevede la tassazione dei redditi derivanti da attività agricole </a:t>
            </a:r>
            <a:r>
              <a:rPr lang="it-IT" b="1" dirty="0">
                <a:solidFill>
                  <a:srgbClr val="00B050"/>
                </a:solidFill>
                <a:latin typeface="Times New Roman" panose="02020603050405020304" pitchFamily="18" charset="0"/>
                <a:cs typeface="Times New Roman" panose="02020603050405020304" pitchFamily="18" charset="0"/>
              </a:rPr>
              <a:t>su base catastale e per l’eccedenza secondo le regole del reddito di impresa.</a:t>
            </a:r>
          </a:p>
          <a:p>
            <a:pPr algn="just">
              <a:spcBef>
                <a:spcPts val="0"/>
              </a:spcBef>
              <a:buFont typeface="Wingdings" pitchFamily="2" charset="2"/>
              <a:buChar char="ü"/>
            </a:pPr>
            <a:endParaRPr lang="it-IT" b="1" dirty="0">
              <a:solidFill>
                <a:srgbClr val="00B050"/>
              </a:solidFill>
              <a:latin typeface="Times New Roman" panose="02020603050405020304" pitchFamily="18" charset="0"/>
              <a:cs typeface="Times New Roman" panose="02020603050405020304" pitchFamily="18" charset="0"/>
            </a:endParaRPr>
          </a:p>
          <a:p>
            <a:pPr algn="just">
              <a:spcBef>
                <a:spcPts val="0"/>
              </a:spcBef>
              <a:buFont typeface="Wingdings" pitchFamily="2" charset="2"/>
              <a:buChar char="ü"/>
            </a:pPr>
            <a:r>
              <a:rPr lang="it-IT" b="1" dirty="0">
                <a:solidFill>
                  <a:srgbClr val="FFC000"/>
                </a:solidFill>
                <a:latin typeface="Times New Roman" panose="02020603050405020304" pitchFamily="18" charset="0"/>
                <a:cs typeface="Times New Roman" panose="02020603050405020304" pitchFamily="18" charset="0"/>
              </a:rPr>
              <a:t>Previsione da parte della legge delega della possibilità di apportare modifiche ai valori catastali per l’adozione di comportamenti qualificati.</a:t>
            </a:r>
          </a:p>
          <a:p>
            <a:pPr marL="0" indent="0" algn="just">
              <a:spcBef>
                <a:spcPts val="0"/>
              </a:spcBef>
              <a:buNone/>
            </a:pPr>
            <a:endParaRPr lang="it-IT" sz="3000" dirty="0">
              <a:solidFill>
                <a:schemeClr val="tx1"/>
              </a:solidFill>
              <a:latin typeface="Times New Roman" panose="02020603050405020304" pitchFamily="18" charset="0"/>
              <a:cs typeface="Times New Roman" panose="02020603050405020304" pitchFamily="18" charset="0"/>
            </a:endParaRPr>
          </a:p>
          <a:p>
            <a:pPr marL="0" indent="0" algn="ctr">
              <a:spcBef>
                <a:spcPts val="0"/>
              </a:spcBef>
              <a:buNone/>
            </a:pPr>
            <a:r>
              <a:rPr lang="it-IT" b="1" dirty="0">
                <a:solidFill>
                  <a:schemeClr val="tx1"/>
                </a:solidFill>
                <a:effectLst/>
                <a:latin typeface="Times New Roman" panose="02020603050405020304" pitchFamily="18" charset="0"/>
                <a:cs typeface="Times New Roman" panose="02020603050405020304" pitchFamily="18" charset="0"/>
              </a:rPr>
              <a:t>PIANO DELL’INDAGINE</a:t>
            </a:r>
          </a:p>
          <a:p>
            <a:pPr marL="0" indent="0" algn="just">
              <a:spcBef>
                <a:spcPts val="0"/>
              </a:spcBef>
              <a:buNone/>
            </a:pPr>
            <a:endParaRPr lang="it-IT" sz="1000" dirty="0">
              <a:solidFill>
                <a:schemeClr val="tx1"/>
              </a:solidFill>
              <a:latin typeface="Times New Roman" panose="02020603050405020304" pitchFamily="18" charset="0"/>
              <a:cs typeface="Times New Roman" panose="02020603050405020304" pitchFamily="18" charset="0"/>
            </a:endParaRPr>
          </a:p>
          <a:p>
            <a:pPr algn="just">
              <a:spcBef>
                <a:spcPts val="0"/>
              </a:spcBef>
              <a:buFont typeface="Wingdings" pitchFamily="2" charset="2"/>
              <a:buChar char="Ø"/>
            </a:pPr>
            <a:r>
              <a:rPr lang="it-IT" b="1" dirty="0">
                <a:solidFill>
                  <a:srgbClr val="C00000"/>
                </a:solidFill>
                <a:latin typeface="Times New Roman" panose="02020603050405020304" pitchFamily="18" charset="0"/>
                <a:cs typeface="Times New Roman" panose="02020603050405020304" pitchFamily="18" charset="0"/>
              </a:rPr>
              <a:t>Obiettivo</a:t>
            </a:r>
            <a:r>
              <a:rPr lang="it-IT" dirty="0">
                <a:solidFill>
                  <a:schemeClr val="tx1"/>
                </a:solidFill>
                <a:latin typeface="Times New Roman" panose="02020603050405020304" pitchFamily="18" charset="0"/>
                <a:cs typeface="Times New Roman" panose="02020603050405020304" pitchFamily="18" charset="0"/>
              </a:rPr>
              <a:t>: individuazione dello strumento tecnico con cui intervenire per il riconoscimento di agevolazioni al reddito agrario determinato catastalmente.</a:t>
            </a:r>
          </a:p>
          <a:p>
            <a:pPr algn="just">
              <a:spcBef>
                <a:spcPts val="0"/>
              </a:spcBef>
              <a:buFont typeface="Wingdings" pitchFamily="2" charset="2"/>
              <a:buChar char="Ø"/>
            </a:pPr>
            <a:endParaRPr lang="it-IT" dirty="0">
              <a:solidFill>
                <a:schemeClr val="tx1"/>
              </a:solidFill>
              <a:latin typeface="Times New Roman" panose="02020603050405020304" pitchFamily="18" charset="0"/>
              <a:cs typeface="Times New Roman" panose="02020603050405020304" pitchFamily="18" charset="0"/>
            </a:endParaRPr>
          </a:p>
          <a:p>
            <a:pPr algn="just">
              <a:spcBef>
                <a:spcPts val="0"/>
              </a:spcBef>
              <a:buFont typeface="Wingdings" pitchFamily="2" charset="2"/>
              <a:buChar char="Ø"/>
            </a:pPr>
            <a:r>
              <a:rPr lang="it-IT" b="1" dirty="0">
                <a:solidFill>
                  <a:srgbClr val="C00000"/>
                </a:solidFill>
                <a:latin typeface="Times New Roman" panose="02020603050405020304" pitchFamily="18" charset="0"/>
                <a:cs typeface="Times New Roman" panose="02020603050405020304" pitchFamily="18" charset="0"/>
              </a:rPr>
              <a:t>Metodo</a:t>
            </a:r>
            <a:r>
              <a:rPr lang="it-IT" dirty="0">
                <a:solidFill>
                  <a:schemeClr val="tx1"/>
                </a:solidFill>
                <a:latin typeface="Times New Roman" panose="02020603050405020304" pitchFamily="18" charset="0"/>
                <a:cs typeface="Times New Roman" panose="02020603050405020304" pitchFamily="18" charset="0"/>
              </a:rPr>
              <a:t>: analisi delle principali misure di incentivazione fiscali attualmente vigenti.</a:t>
            </a:r>
          </a:p>
          <a:p>
            <a:pPr marL="0" indent="0" algn="just">
              <a:spcBef>
                <a:spcPts val="0"/>
              </a:spcBef>
              <a:buNone/>
            </a:pPr>
            <a:r>
              <a:rPr lang="it-IT" b="1" dirty="0">
                <a:solidFill>
                  <a:srgbClr val="C00000"/>
                </a:solidFill>
                <a:latin typeface="Times New Roman" panose="02020603050405020304" pitchFamily="18" charset="0"/>
                <a:cs typeface="Times New Roman" panose="02020603050405020304" pitchFamily="18" charset="0"/>
              </a:rPr>
              <a:t> </a:t>
            </a:r>
          </a:p>
          <a:p>
            <a:pPr marL="0" indent="0" algn="just">
              <a:spcBef>
                <a:spcPts val="0"/>
              </a:spcBef>
              <a:buNone/>
            </a:pPr>
            <a:endParaRPr lang="it-IT"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it-IT" sz="180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A6845ACB-843C-51E4-59A1-5C5568298177}"/>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21424E29-DF80-B161-CEC0-E80760F47563}"/>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436EEA74-2C12-F5E1-D563-ACE91E3040CB}"/>
              </a:ext>
            </a:extLst>
          </p:cNvPr>
          <p:cNvSpPr>
            <a:spLocks noGrp="1"/>
          </p:cNvSpPr>
          <p:nvPr>
            <p:ph type="sldNum" sz="quarter" idx="12"/>
          </p:nvPr>
        </p:nvSpPr>
        <p:spPr/>
        <p:txBody>
          <a:bodyPr/>
          <a:lstStyle/>
          <a:p>
            <a:fld id="{CDE6B61D-FC4E-4B9F-904A-EEAB74D9F1A5}" type="slidenum">
              <a:rPr lang="it-IT" smtClean="0"/>
              <a:pPr/>
              <a:t>4</a:t>
            </a:fld>
            <a:endParaRPr lang="it-IT"/>
          </a:p>
        </p:txBody>
      </p:sp>
      <p:sp>
        <p:nvSpPr>
          <p:cNvPr id="5" name="Titolo 3">
            <a:extLst>
              <a:ext uri="{FF2B5EF4-FFF2-40B4-BE49-F238E27FC236}">
                <a16:creationId xmlns:a16="http://schemas.microsoft.com/office/drawing/2014/main" id="{CCE91FD9-67CB-68A4-B6FA-DCD901EAB947}"/>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Legge delega 9 agosto 2023, n. 111</a:t>
            </a:r>
          </a:p>
        </p:txBody>
      </p:sp>
    </p:spTree>
    <p:extLst>
      <p:ext uri="{BB962C8B-B14F-4D97-AF65-F5344CB8AC3E}">
        <p14:creationId xmlns:p14="http://schemas.microsoft.com/office/powerpoint/2010/main" val="422685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98D29-FF2D-51F7-40A3-A084CCD9D87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251F8A5-7D07-A583-C10B-0ADDD9836BC5}"/>
              </a:ext>
            </a:extLst>
          </p:cNvPr>
          <p:cNvSpPr>
            <a:spLocks noGrp="1"/>
          </p:cNvSpPr>
          <p:nvPr>
            <p:ph idx="1"/>
          </p:nvPr>
        </p:nvSpPr>
        <p:spPr>
          <a:xfrm>
            <a:off x="273149" y="263236"/>
            <a:ext cx="8553157" cy="5870277"/>
          </a:xfrm>
          <a:solidFill>
            <a:schemeClr val="accent3"/>
          </a:solidFill>
        </p:spPr>
        <p:txBody>
          <a:bodyPr>
            <a:noAutofit/>
          </a:bodyPr>
          <a:lstStyle/>
          <a:p>
            <a:pPr marL="0" indent="0" algn="ctr">
              <a:lnSpc>
                <a:spcPct val="100000"/>
              </a:lnSpc>
              <a:spcBef>
                <a:spcPts val="0"/>
              </a:spcBef>
              <a:buNone/>
            </a:pPr>
            <a:endParaRPr lang="it-IT"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800" i="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3000" b="1" cap="small" dirty="0">
              <a:solidFill>
                <a:srgbClr val="FFFF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Agevolazioni alle </a:t>
            </a:r>
          </a:p>
          <a:p>
            <a:pPr marL="0" indent="0" algn="ctr">
              <a:lnSpc>
                <a:spcPct val="100000"/>
              </a:lnSpc>
              <a:spcBef>
                <a:spcPts val="0"/>
              </a:spcBef>
              <a:buNone/>
            </a:pPr>
            <a:r>
              <a:rPr lang="it-IT" sz="3000" b="1" cap="small" dirty="0">
                <a:solidFill>
                  <a:srgbClr val="FFFF00"/>
                </a:solidFill>
                <a:latin typeface="Times New Roman" panose="02020603050405020304" pitchFamily="18" charset="0"/>
                <a:cs typeface="Times New Roman" panose="02020603050405020304" pitchFamily="18" charset="0"/>
              </a:rPr>
              <a:t>imprese</a:t>
            </a:r>
          </a:p>
          <a:p>
            <a:pPr marL="0" indent="0" algn="ctr">
              <a:lnSpc>
                <a:spcPct val="100000"/>
              </a:lnSpc>
              <a:spcBef>
                <a:spcPts val="0"/>
              </a:spcBef>
              <a:buNone/>
            </a:pPr>
            <a:endParaRPr lang="it-IT" sz="1500" b="1" cap="small"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7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90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7558" y="756665"/>
            <a:ext cx="8578985" cy="3077201"/>
          </a:xfrm>
        </p:spPr>
        <p:txBody>
          <a:bodyPr>
            <a:noAutofit/>
          </a:bodyPr>
          <a:lstStyle/>
          <a:p>
            <a:pPr marL="0" indent="0" algn="just">
              <a:lnSpc>
                <a:spcPct val="100000"/>
              </a:lnSpc>
              <a:spcBef>
                <a:spcPts val="0"/>
              </a:spcBef>
              <a:buNone/>
            </a:pPr>
            <a:r>
              <a:rPr lang="it-IT"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Strumento tecnico adottato: </a:t>
            </a:r>
            <a:r>
              <a:rPr lang="it-IT"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extra-</a:t>
            </a:r>
            <a:r>
              <a:rPr lang="it-IT"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deduzione di un costo.</a:t>
            </a:r>
            <a:endParaRPr lang="it-IT"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b="1" i="1"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Beneficiari</a:t>
            </a:r>
            <a:r>
              <a:rPr lang="it-IT"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titolari di reddito d’impresa ed esercenti arti e professioni.</a:t>
            </a:r>
            <a:r>
              <a:rPr lang="it-IT"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it-IT" kern="0" dirty="0">
                <a:solidFill>
                  <a:schemeClr val="tx1"/>
                </a:solidFill>
                <a:latin typeface="Times New Roman" panose="02020603050405020304" pitchFamily="18" charset="0"/>
                <a:cs typeface="Times New Roman" panose="02020603050405020304" pitchFamily="18" charset="0"/>
              </a:rPr>
              <a:t>Sono </a:t>
            </a:r>
            <a:r>
              <a:rPr lang="it-IT" b="1" kern="0" dirty="0">
                <a:solidFill>
                  <a:schemeClr val="tx1"/>
                </a:solidFill>
                <a:latin typeface="Times New Roman" panose="02020603050405020304" pitchFamily="18" charset="0"/>
                <a:cs typeface="Times New Roman" panose="02020603050405020304" pitchFamily="18" charset="0"/>
              </a:rPr>
              <a:t>inclusi</a:t>
            </a:r>
            <a:r>
              <a:rPr lang="it-IT" kern="0" dirty="0">
                <a:solidFill>
                  <a:schemeClr val="tx1"/>
                </a:solidFill>
                <a:latin typeface="Times New Roman" panose="02020603050405020304" pitchFamily="18" charset="0"/>
                <a:cs typeface="Times New Roman" panose="02020603050405020304" pitchFamily="18" charset="0"/>
              </a:rPr>
              <a:t> in tale categoria gli imprenditori individuali, le società di persone quali le società in nome collettivo e in accomandita semplice e gli altri enti che applicano la tassazione per trasparenza. Sono, altresì, inclusi i soggetti passivi IRES, gli enti pubblici e privati diversi dalle società, i </a:t>
            </a:r>
            <a:r>
              <a:rPr lang="it-IT" i="1" kern="0" dirty="0">
                <a:solidFill>
                  <a:schemeClr val="tx1"/>
                </a:solidFill>
                <a:latin typeface="Times New Roman" panose="02020603050405020304" pitchFamily="18" charset="0"/>
                <a:cs typeface="Times New Roman" panose="02020603050405020304" pitchFamily="18" charset="0"/>
              </a:rPr>
              <a:t>trust</a:t>
            </a:r>
            <a:r>
              <a:rPr lang="it-IT" kern="0" dirty="0">
                <a:solidFill>
                  <a:schemeClr val="tx1"/>
                </a:solidFill>
                <a:latin typeface="Times New Roman" panose="02020603050405020304" pitchFamily="18" charset="0"/>
                <a:cs typeface="Times New Roman" panose="02020603050405020304" pitchFamily="18" charset="0"/>
              </a:rPr>
              <a:t> che non hanno per oggetto esclusivo o principale l’esercizio di attività commerciale. </a:t>
            </a:r>
          </a:p>
          <a:p>
            <a:pPr marL="0" indent="0" algn="just">
              <a:lnSpc>
                <a:spcPct val="100000"/>
              </a:lnSpc>
              <a:spcBef>
                <a:spcPts val="0"/>
              </a:spcBef>
              <a:buNone/>
            </a:pPr>
            <a:r>
              <a:rPr lang="it-IT" kern="0" dirty="0">
                <a:solidFill>
                  <a:schemeClr val="tx1"/>
                </a:solidFill>
                <a:latin typeface="Times New Roman" panose="02020603050405020304" pitchFamily="18" charset="0"/>
                <a:cs typeface="Times New Roman" panose="02020603050405020304" pitchFamily="18" charset="0"/>
              </a:rPr>
              <a:t>Sono, invece, </a:t>
            </a:r>
            <a:r>
              <a:rPr lang="it-IT" b="1" kern="0" dirty="0">
                <a:solidFill>
                  <a:schemeClr val="tx1"/>
                </a:solidFill>
                <a:latin typeface="Times New Roman" panose="02020603050405020304" pitchFamily="18" charset="0"/>
                <a:cs typeface="Times New Roman" panose="02020603050405020304" pitchFamily="18" charset="0"/>
              </a:rPr>
              <a:t>esclusi</a:t>
            </a:r>
            <a:r>
              <a:rPr lang="it-IT" kern="0" dirty="0">
                <a:solidFill>
                  <a:schemeClr val="tx1"/>
                </a:solidFill>
                <a:latin typeface="Times New Roman" panose="02020603050405020304" pitchFamily="18" charset="0"/>
                <a:cs typeface="Times New Roman" panose="02020603050405020304" pitchFamily="18" charset="0"/>
              </a:rPr>
              <a:t> dalla agevolazione i titolari di reddito d’impresa che determinano il reddito in deroga alle ordinarie regole o coloro che procedono alla determinazione forfettaria del reddito d’impresa o ricorrono a meccanismi che non consentono di ammettere la deducibilità della maggiorazione di costo per le nuove assunzioni.</a:t>
            </a:r>
          </a:p>
          <a:p>
            <a:pPr marL="0" indent="0" algn="just">
              <a:lnSpc>
                <a:spcPct val="100000"/>
              </a:lnSpc>
              <a:spcBef>
                <a:spcPts val="0"/>
              </a:spcBef>
              <a:buNone/>
            </a:pPr>
            <a:endParaRPr lang="it-IT"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Periodo temporale di riferimento</a:t>
            </a:r>
            <a:r>
              <a:rPr lang="it-IT"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periodo d’imposta successivo a quello in corso al 31 dicembre 2023.</a:t>
            </a:r>
            <a:endParaRPr lang="it-IT"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F235A643-7E67-CB4C-BD77-8DF3D369F988}"/>
              </a:ext>
            </a:extLst>
          </p:cNvPr>
          <p:cNvSpPr>
            <a:spLocks noGrp="1"/>
          </p:cNvSpPr>
          <p:nvPr>
            <p:ph type="dt" sz="half" idx="10"/>
          </p:nvPr>
        </p:nvSpPr>
        <p:spPr/>
        <p:txBody>
          <a:bodyPr/>
          <a:lstStyle/>
          <a:p>
            <a:r>
              <a:rPr lang="it-IT"/>
              <a:t>27 febbraio 2024</a:t>
            </a:r>
          </a:p>
        </p:txBody>
      </p:sp>
      <p:sp>
        <p:nvSpPr>
          <p:cNvPr id="7" name="Segnaposto piè di pagina 6">
            <a:extLst>
              <a:ext uri="{FF2B5EF4-FFF2-40B4-BE49-F238E27FC236}">
                <a16:creationId xmlns:a16="http://schemas.microsoft.com/office/drawing/2014/main" id="{36ACFB8E-D9F4-024C-BE12-E512EAE2AE1E}"/>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C2BE73DA-06B9-F34B-8351-780115E21AF1}"/>
              </a:ext>
            </a:extLst>
          </p:cNvPr>
          <p:cNvSpPr>
            <a:spLocks noGrp="1"/>
          </p:cNvSpPr>
          <p:nvPr>
            <p:ph type="sldNum" sz="quarter" idx="12"/>
          </p:nvPr>
        </p:nvSpPr>
        <p:spPr/>
        <p:txBody>
          <a:bodyPr/>
          <a:lstStyle/>
          <a:p>
            <a:fld id="{CDE6B61D-FC4E-4B9F-904A-EEAB74D9F1A5}" type="slidenum">
              <a:rPr lang="it-IT" smtClean="0"/>
              <a:pPr/>
              <a:t>6</a:t>
            </a:fld>
            <a:endParaRPr lang="it-IT"/>
          </a:p>
        </p:txBody>
      </p:sp>
      <p:sp>
        <p:nvSpPr>
          <p:cNvPr id="5" name="Titolo 3">
            <a:extLst>
              <a:ext uri="{FF2B5EF4-FFF2-40B4-BE49-F238E27FC236}">
                <a16:creationId xmlns:a16="http://schemas.microsoft.com/office/drawing/2014/main" id="{A549CCFB-742B-8EE6-E7A6-FC267233E2B4}"/>
              </a:ext>
            </a:extLst>
          </p:cNvPr>
          <p:cNvSpPr>
            <a:spLocks noGrp="1"/>
          </p:cNvSpPr>
          <p:nvPr>
            <p:ph type="title"/>
          </p:nvPr>
        </p:nvSpPr>
        <p:spPr>
          <a:xfrm>
            <a:off x="227558" y="152405"/>
            <a:ext cx="8578985" cy="432374"/>
          </a:xfrm>
          <a:solidFill>
            <a:srgbClr val="92D050"/>
          </a:solid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Super-deduzione per nuove assunzioni</a:t>
            </a:r>
          </a:p>
        </p:txBody>
      </p:sp>
    </p:spTree>
    <p:extLst>
      <p:ext uri="{BB962C8B-B14F-4D97-AF65-F5344CB8AC3E}">
        <p14:creationId xmlns:p14="http://schemas.microsoft.com/office/powerpoint/2010/main" val="122406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636FF-D866-3E2B-CDE7-FBFD47420C9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913301E-EE29-D49A-078C-76DC202674EC}"/>
              </a:ext>
            </a:extLst>
          </p:cNvPr>
          <p:cNvSpPr>
            <a:spLocks noGrp="1"/>
          </p:cNvSpPr>
          <p:nvPr>
            <p:ph idx="1"/>
          </p:nvPr>
        </p:nvSpPr>
        <p:spPr>
          <a:xfrm>
            <a:off x="227558" y="678873"/>
            <a:ext cx="8557213" cy="3077201"/>
          </a:xfrm>
        </p:spPr>
        <p:txBody>
          <a:bodyPr>
            <a:noAutofit/>
          </a:bodyPr>
          <a:lstStyle/>
          <a:p>
            <a:pPr marL="0" indent="0" algn="just">
              <a:lnSpc>
                <a:spcPct val="100000"/>
              </a:lnSpc>
              <a:spcBef>
                <a:spcPts val="0"/>
              </a:spcBef>
              <a:buNone/>
            </a:pPr>
            <a:r>
              <a:rPr lang="it-IT" sz="160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Agevolazione di tipo A</a:t>
            </a: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l’ammontare deducibile del costo personale di nuova assunzione con contratto di lavoro subordinato a tempo indeterminato è maggiorato del 20% del costo riferibile all’incremento occupazionale.</a:t>
            </a:r>
            <a:endParaRPr lang="it-IT"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6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Il costo riferibile all’incremento occupazionale è pari al minor importo tra il costo effettivo relativo ai nuovi assunti e l’incremento complessivo del costo del personale risultante dal conto economico rispetto a quello relativo all’esercizio in corso al 31 dicembre 2023. </a:t>
            </a:r>
          </a:p>
          <a:p>
            <a:pPr marL="0" indent="0" algn="just">
              <a:lnSpc>
                <a:spcPct val="100000"/>
              </a:lnSpc>
              <a:spcBef>
                <a:spcPts val="0"/>
              </a:spcBef>
              <a:buNone/>
            </a:pPr>
            <a:endParaRPr lang="it-IT" sz="1600" kern="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600" kern="0" dirty="0">
                <a:solidFill>
                  <a:schemeClr val="tx1"/>
                </a:solidFill>
                <a:latin typeface="Times New Roman" panose="02020603050405020304" pitchFamily="18" charset="0"/>
                <a:cs typeface="Times New Roman" panose="02020603050405020304" pitchFamily="18" charset="0"/>
              </a:rPr>
              <a:t>In tempi recenti, gli incentivi sul personale erano realizzati principalmente mediante la riduzione del cuneo fiscale a carattere provvisorio, ovvero la parziale o totale riduzione di taluni tributi. Alternativamente erano riconosciuti mediante crediti di imposta connessi alla formazione all’acquisizione di nuove competenze o ad incrementi occupazionali</a:t>
            </a:r>
          </a:p>
          <a:p>
            <a:pPr marL="0" indent="0" algn="just">
              <a:lnSpc>
                <a:spcPct val="100000"/>
              </a:lnSpc>
              <a:spcBef>
                <a:spcPts val="0"/>
              </a:spcBef>
              <a:buNone/>
            </a:pPr>
            <a:endParaRPr lang="it-IT" sz="1600" kern="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600" b="1" i="1" kern="0" dirty="0">
                <a:solidFill>
                  <a:schemeClr val="tx1"/>
                </a:solidFill>
                <a:latin typeface="Times New Roman" panose="02020603050405020304" pitchFamily="18" charset="0"/>
                <a:cs typeface="Times New Roman" panose="02020603050405020304" pitchFamily="18" charset="0"/>
              </a:rPr>
              <a:t>Condizioni</a:t>
            </a:r>
            <a:r>
              <a:rPr lang="it-IT" sz="1600" kern="0" dirty="0">
                <a:solidFill>
                  <a:schemeClr val="tx1"/>
                </a:solidFill>
                <a:latin typeface="Times New Roman" panose="02020603050405020304" pitchFamily="18" charset="0"/>
                <a:cs typeface="Times New Roman" panose="02020603050405020304" pitchFamily="18" charset="0"/>
              </a:rPr>
              <a:t>: va verificato l’incremento del numero dei dipendenti a tempo indeterminato al termine del periodo d’imposta successivo a quello in corso al 31 dicembre 2023, rispetto al numero dei dipendenti a tempo indeterminato mediamente occupato del periodo d’imposta precedente. L’incremento va verificato al netto di diminuzioni in società collegate, controllate o, comunque, riconducibili al titolare dell’impresa.</a:t>
            </a:r>
          </a:p>
          <a:p>
            <a:pPr marL="0" indent="0" algn="just">
              <a:lnSpc>
                <a:spcPct val="100000"/>
              </a:lnSpc>
              <a:spcBef>
                <a:spcPts val="0"/>
              </a:spcBef>
              <a:buNone/>
            </a:pPr>
            <a:r>
              <a:rPr lang="it-IT" sz="1600" kern="0" dirty="0">
                <a:solidFill>
                  <a:schemeClr val="tx1"/>
                </a:solidFill>
                <a:latin typeface="Times New Roman" panose="02020603050405020304" pitchFamily="18" charset="0"/>
                <a:cs typeface="Times New Roman" panose="02020603050405020304" pitchFamily="18" charset="0"/>
              </a:rPr>
              <a:t>Il numero totale dei dipendenti (inclusi quelli a tempo determinato) al termine del periodo d’imposta successivo a quello in corso al 31 dicembre 2023 devo essere superiore, rispetto al numero totale dei dipendenti (inclusi quelli a tempo determinato) mediamente occupato del periodo d’imposta precedente (non rileva così la stabilizzazione di rapporti a tempo determinato).</a:t>
            </a:r>
          </a:p>
          <a:p>
            <a:pPr marL="0" indent="0" algn="just">
              <a:lnSpc>
                <a:spcPct val="100000"/>
              </a:lnSpc>
              <a:spcBef>
                <a:spcPts val="0"/>
              </a:spcBef>
              <a:buNone/>
            </a:pPr>
            <a:endParaRPr lang="it-IT"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8728457E-C97D-584B-5A47-7561C27CD9FF}"/>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862C1109-29B7-F661-97A2-5DA64A4931FF}"/>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D5A186CB-0E2D-45F3-5618-813A4FE2200F}"/>
              </a:ext>
            </a:extLst>
          </p:cNvPr>
          <p:cNvSpPr>
            <a:spLocks noGrp="1"/>
          </p:cNvSpPr>
          <p:nvPr>
            <p:ph type="sldNum" sz="quarter" idx="12"/>
          </p:nvPr>
        </p:nvSpPr>
        <p:spPr/>
        <p:txBody>
          <a:bodyPr/>
          <a:lstStyle/>
          <a:p>
            <a:fld id="{CDE6B61D-FC4E-4B9F-904A-EEAB74D9F1A5}" type="slidenum">
              <a:rPr lang="it-IT" smtClean="0"/>
              <a:pPr/>
              <a:t>7</a:t>
            </a:fld>
            <a:endParaRPr lang="it-IT"/>
          </a:p>
        </p:txBody>
      </p:sp>
      <p:sp>
        <p:nvSpPr>
          <p:cNvPr id="5" name="Titolo 3">
            <a:extLst>
              <a:ext uri="{FF2B5EF4-FFF2-40B4-BE49-F238E27FC236}">
                <a16:creationId xmlns:a16="http://schemas.microsoft.com/office/drawing/2014/main" id="{6ACC7D7C-0D63-7A5C-F64F-03DE6E52A14F}"/>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Super-deduzione per nuove assunzioni</a:t>
            </a:r>
          </a:p>
        </p:txBody>
      </p:sp>
    </p:spTree>
    <p:extLst>
      <p:ext uri="{BB962C8B-B14F-4D97-AF65-F5344CB8AC3E}">
        <p14:creationId xmlns:p14="http://schemas.microsoft.com/office/powerpoint/2010/main" val="264653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18FD2-E876-27A2-7119-4A806093881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3D1B17-6F9B-6D2E-09D3-CE89043F98E3}"/>
              </a:ext>
            </a:extLst>
          </p:cNvPr>
          <p:cNvSpPr>
            <a:spLocks noGrp="1"/>
          </p:cNvSpPr>
          <p:nvPr>
            <p:ph idx="1"/>
          </p:nvPr>
        </p:nvSpPr>
        <p:spPr>
          <a:xfrm>
            <a:off x="227558" y="678873"/>
            <a:ext cx="8546328" cy="3077201"/>
          </a:xfrm>
        </p:spPr>
        <p:txBody>
          <a:bodyPr>
            <a:noAutofit/>
          </a:bodyPr>
          <a:lstStyle/>
          <a:p>
            <a:pPr marL="0" indent="0" algn="just">
              <a:lnSpc>
                <a:spcPct val="100000"/>
              </a:lnSpc>
              <a:spcBef>
                <a:spcPts val="0"/>
              </a:spcBef>
              <a:buNone/>
            </a:pPr>
            <a:r>
              <a:rPr lang="it-IT" sz="1550" b="1"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Agevolazione di tipo B</a:t>
            </a:r>
            <a:r>
              <a:rPr lang="it-IT" sz="155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laddove il nuovo assunto si qualifichi quale lavoratore svantaggiato o molto svantaggiato, il costo riferibile a ciascun nuovo assunto è moltiplicato per specifici coefficienti di maggiorazione da definire mediante apposito decreto e nel rispetto della condizione per cui la complessiva maggiorazione non ecceda il 10% del costo del lavoro sostenuto per le stesse categorie.</a:t>
            </a:r>
          </a:p>
          <a:p>
            <a:pPr marL="0" indent="0" algn="just">
              <a:lnSpc>
                <a:spcPct val="100000"/>
              </a:lnSpc>
              <a:spcBef>
                <a:spcPts val="0"/>
              </a:spcBef>
              <a:buNone/>
            </a:pPr>
            <a:endParaRPr lang="it-IT" sz="1550" kern="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550" dirty="0">
                <a:solidFill>
                  <a:schemeClr val="tx1"/>
                </a:solidFill>
                <a:effectLst/>
                <a:latin typeface="Times New Roman" panose="02020603050405020304" pitchFamily="18" charset="0"/>
                <a:cs typeface="Times New Roman" panose="02020603050405020304" pitchFamily="18" charset="0"/>
              </a:rPr>
              <a:t>Le categorie di lavoratori meritevoli di maggiore tutela individuate sono: </a:t>
            </a:r>
          </a:p>
          <a:p>
            <a:pPr marL="0" indent="252000" algn="just">
              <a:lnSpc>
                <a:spcPct val="100000"/>
              </a:lnSpc>
              <a:spcBef>
                <a:spcPts val="0"/>
              </a:spcBef>
              <a:buAutoNum type="arabicParenR"/>
            </a:pPr>
            <a:r>
              <a:rPr lang="it-IT" sz="1550" dirty="0">
                <a:solidFill>
                  <a:schemeClr val="tx1"/>
                </a:solidFill>
                <a:effectLst/>
                <a:latin typeface="Times New Roman" panose="02020603050405020304" pitchFamily="18" charset="0"/>
                <a:cs typeface="Times New Roman" panose="02020603050405020304" pitchFamily="18" charset="0"/>
              </a:rPr>
              <a:t>persone con disabilità, gli ex degenti di ospedali psichiatrici, anche giudiziari, i soggetti in trattamento psichiatrico, i tossicodipendenti, gli alcolisti, i minori in età lavorativa in situazioni di difficoltà familiare, le persone detenute o internate negli istituti penitenziari, i condannati e gli internati ammessi alle misure alternative alla detenzione e al lavoro;</a:t>
            </a:r>
          </a:p>
          <a:p>
            <a:pPr marL="0" indent="252000" algn="just">
              <a:lnSpc>
                <a:spcPct val="100000"/>
              </a:lnSpc>
              <a:spcBef>
                <a:spcPts val="0"/>
              </a:spcBef>
              <a:buAutoNum type="arabicParenR"/>
            </a:pPr>
            <a:r>
              <a:rPr lang="it-IT" sz="1550" dirty="0">
                <a:solidFill>
                  <a:schemeClr val="tx1"/>
                </a:solidFill>
                <a:effectLst/>
                <a:latin typeface="Times New Roman" panose="02020603050405020304" pitchFamily="18" charset="0"/>
                <a:cs typeface="Times New Roman" panose="02020603050405020304" pitchFamily="18" charset="0"/>
              </a:rPr>
              <a:t>donne di qualsiasi età con almeno due figli di età minore di diciotto anni o prive di un impiego regolarmente retribuito da almeno sei mesi residenti in Regioni ammissibili ai finanziamenti nell’ambito dei fondi strutturali dell’UE;</a:t>
            </a:r>
          </a:p>
          <a:p>
            <a:pPr marL="0" indent="252000" algn="just">
              <a:lnSpc>
                <a:spcPct val="100000"/>
              </a:lnSpc>
              <a:spcBef>
                <a:spcPts val="0"/>
              </a:spcBef>
              <a:buAutoNum type="arabicParenR"/>
            </a:pPr>
            <a:r>
              <a:rPr lang="it-IT" sz="1550" dirty="0">
                <a:solidFill>
                  <a:schemeClr val="tx1"/>
                </a:solidFill>
                <a:effectLst/>
                <a:latin typeface="Times New Roman" panose="02020603050405020304" pitchFamily="18" charset="0"/>
                <a:cs typeface="Times New Roman" panose="02020603050405020304" pitchFamily="18" charset="0"/>
              </a:rPr>
              <a:t>donne vittime di violenza, inserite nei percorsi di protezione debitamente certificati dai centri antiviolenza, da cui sia derivata la deformazione o lo sfregio permanente del viso accertato dalle competenti commissioni mediche di verifica;</a:t>
            </a:r>
          </a:p>
          <a:p>
            <a:pPr marL="0" indent="252000" algn="just">
              <a:lnSpc>
                <a:spcPct val="100000"/>
              </a:lnSpc>
              <a:spcBef>
                <a:spcPts val="0"/>
              </a:spcBef>
              <a:buAutoNum type="arabicParenR"/>
            </a:pPr>
            <a:r>
              <a:rPr lang="it-IT" sz="1550" dirty="0">
                <a:solidFill>
                  <a:schemeClr val="tx1"/>
                </a:solidFill>
                <a:effectLst/>
                <a:latin typeface="Times New Roman" panose="02020603050405020304" pitchFamily="18" charset="0"/>
                <a:cs typeface="Times New Roman" panose="02020603050405020304" pitchFamily="18" charset="0"/>
              </a:rPr>
              <a:t>giovani ammessi agli incentivi all’occupazione giovanile;</a:t>
            </a:r>
          </a:p>
          <a:p>
            <a:pPr marL="0" indent="252000" algn="just">
              <a:lnSpc>
                <a:spcPct val="100000"/>
              </a:lnSpc>
              <a:spcBef>
                <a:spcPts val="0"/>
              </a:spcBef>
              <a:buAutoNum type="arabicParenR"/>
            </a:pPr>
            <a:r>
              <a:rPr lang="it-IT" sz="1550" dirty="0">
                <a:solidFill>
                  <a:schemeClr val="tx1"/>
                </a:solidFill>
                <a:effectLst/>
                <a:latin typeface="Times New Roman" panose="02020603050405020304" pitchFamily="18" charset="0"/>
                <a:cs typeface="Times New Roman" panose="02020603050405020304" pitchFamily="18" charset="0"/>
              </a:rPr>
              <a:t>lavoratori con sede di lavoro situata in Regioni che nel 2018 presentavano un prodotto interno lordo pro capite inferiore al 75% della media EU27 o comunque compreso tra il 75% e il 90%, e un tasso di occupazione inferiore alla media nazionale;</a:t>
            </a:r>
          </a:p>
          <a:p>
            <a:pPr marL="0" indent="252000" algn="just">
              <a:lnSpc>
                <a:spcPct val="100000"/>
              </a:lnSpc>
              <a:spcBef>
                <a:spcPts val="0"/>
              </a:spcBef>
              <a:buAutoNum type="arabicParenR"/>
            </a:pPr>
            <a:r>
              <a:rPr lang="it-IT" sz="1550" dirty="0">
                <a:solidFill>
                  <a:schemeClr val="tx1"/>
                </a:solidFill>
                <a:latin typeface="Times New Roman" panose="02020603050405020304" pitchFamily="18" charset="0"/>
                <a:cs typeface="Times New Roman" panose="02020603050405020304" pitchFamily="18" charset="0"/>
              </a:rPr>
              <a:t>l</a:t>
            </a:r>
            <a:r>
              <a:rPr lang="it-IT" sz="1550" dirty="0">
                <a:solidFill>
                  <a:schemeClr val="tx1"/>
                </a:solidFill>
                <a:effectLst/>
                <a:latin typeface="Times New Roman" panose="02020603050405020304" pitchFamily="18" charset="0"/>
                <a:cs typeface="Times New Roman" panose="02020603050405020304" pitchFamily="18" charset="0"/>
              </a:rPr>
              <a:t>e persone già beneficiari del reddito di cittadinanza che siano decaduti dal beneficio e che non integrino i requisiti per l’accesso all’assegno di inclusione.</a:t>
            </a:r>
            <a:endParaRPr lang="it-IT" sz="1550" dirty="0">
              <a:solidFill>
                <a:schemeClr val="tx1"/>
              </a:solidFill>
              <a:latin typeface="Times New Roman" panose="02020603050405020304" pitchFamily="18" charset="0"/>
              <a:cs typeface="Times New Roman" panose="02020603050405020304" pitchFamily="18" charset="0"/>
            </a:endParaRPr>
          </a:p>
        </p:txBody>
      </p:sp>
      <p:sp>
        <p:nvSpPr>
          <p:cNvPr id="6" name="Segnaposto data 5">
            <a:extLst>
              <a:ext uri="{FF2B5EF4-FFF2-40B4-BE49-F238E27FC236}">
                <a16:creationId xmlns:a16="http://schemas.microsoft.com/office/drawing/2014/main" id="{5877B9B5-B9B0-54DA-F0F8-146D63849A9C}"/>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990B81A5-FA3B-93E8-3E7D-B86711CDA92A}"/>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97ED6555-59B0-DBBD-4148-B1665F9A287F}"/>
              </a:ext>
            </a:extLst>
          </p:cNvPr>
          <p:cNvSpPr>
            <a:spLocks noGrp="1"/>
          </p:cNvSpPr>
          <p:nvPr>
            <p:ph type="sldNum" sz="quarter" idx="12"/>
          </p:nvPr>
        </p:nvSpPr>
        <p:spPr/>
        <p:txBody>
          <a:bodyPr/>
          <a:lstStyle/>
          <a:p>
            <a:fld id="{CDE6B61D-FC4E-4B9F-904A-EEAB74D9F1A5}" type="slidenum">
              <a:rPr lang="it-IT" smtClean="0"/>
              <a:pPr/>
              <a:t>8</a:t>
            </a:fld>
            <a:endParaRPr lang="it-IT"/>
          </a:p>
        </p:txBody>
      </p:sp>
      <p:sp>
        <p:nvSpPr>
          <p:cNvPr id="5" name="Titolo 3">
            <a:extLst>
              <a:ext uri="{FF2B5EF4-FFF2-40B4-BE49-F238E27FC236}">
                <a16:creationId xmlns:a16="http://schemas.microsoft.com/office/drawing/2014/main" id="{22949B00-72D3-5E4D-9EEB-F6E39CDD7426}"/>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Super-deduzione per nuove assunzioni</a:t>
            </a:r>
          </a:p>
        </p:txBody>
      </p:sp>
    </p:spTree>
    <p:extLst>
      <p:ext uri="{BB962C8B-B14F-4D97-AF65-F5344CB8AC3E}">
        <p14:creationId xmlns:p14="http://schemas.microsoft.com/office/powerpoint/2010/main" val="77427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DB839-2F43-2067-06A8-F252C2B9B406}"/>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437564-2730-12C1-9767-EFFBDFAD62F4}"/>
              </a:ext>
            </a:extLst>
          </p:cNvPr>
          <p:cNvSpPr>
            <a:spLocks noGrp="1"/>
          </p:cNvSpPr>
          <p:nvPr>
            <p:ph idx="1"/>
          </p:nvPr>
        </p:nvSpPr>
        <p:spPr>
          <a:xfrm>
            <a:off x="227558" y="678873"/>
            <a:ext cx="8546328" cy="3077201"/>
          </a:xfrm>
        </p:spPr>
        <p:txBody>
          <a:bodyPr>
            <a:noAutofit/>
          </a:bodyPr>
          <a:lstStyle/>
          <a:p>
            <a:pPr marL="0" indent="0" algn="just">
              <a:lnSpc>
                <a:spcPct val="100000"/>
              </a:lnSpc>
              <a:spcBef>
                <a:spcPts val="0"/>
              </a:spcBef>
              <a:buNone/>
            </a:pPr>
            <a:r>
              <a:rPr lang="it-IT" sz="1800" dirty="0">
                <a:solidFill>
                  <a:schemeClr val="tx1"/>
                </a:solidFill>
                <a:latin typeface="Times New Roman" panose="02020603050405020304" pitchFamily="18" charset="0"/>
                <a:cs typeface="Times New Roman" panose="02020603050405020304" pitchFamily="18" charset="0"/>
              </a:rPr>
              <a:t>La misura </a:t>
            </a:r>
            <a:r>
              <a:rPr lang="it-IT" sz="1800" dirty="0">
                <a:solidFill>
                  <a:schemeClr val="tx1"/>
                </a:solidFill>
                <a:effectLst/>
                <a:latin typeface="Times New Roman" panose="02020603050405020304" pitchFamily="18" charset="0"/>
                <a:cs typeface="Times New Roman" panose="02020603050405020304" pitchFamily="18" charset="0"/>
              </a:rPr>
              <a:t>risponde a due obiettivi: rivedere gli incentivi fiscali alle imprese e i loro meccanismi di determinazione e fruizione, nonché stimolare la crescita occupazionale e ridurre (anche indirettamente) il costo del lavoro.</a:t>
            </a:r>
          </a:p>
          <a:p>
            <a:pPr marL="0" indent="0" algn="just">
              <a:lnSpc>
                <a:spcPct val="100000"/>
              </a:lnSpc>
              <a:spcBef>
                <a:spcPts val="0"/>
              </a:spcBef>
              <a:buNone/>
            </a:pPr>
            <a:r>
              <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Questa stessa </a:t>
            </a:r>
            <a:r>
              <a:rPr lang="it-IT" sz="1800" dirty="0">
                <a:solidFill>
                  <a:schemeClr val="tx1"/>
                </a:solidFill>
                <a:effectLst/>
                <a:latin typeface="Times New Roman" panose="02020603050405020304" pitchFamily="18" charset="0"/>
                <a:cs typeface="Times New Roman" panose="02020603050405020304" pitchFamily="18" charset="0"/>
              </a:rPr>
              <a:t>misura esplicai suoi effetti per il solo periodo d’imposta 2024, in attesa che siano attuati taluni principi della legge n. 111 del 2023. </a:t>
            </a:r>
          </a:p>
          <a:p>
            <a:pPr marL="0" indent="0" algn="just">
              <a:lnSpc>
                <a:spcPct val="100000"/>
              </a:lnSpc>
              <a:spcBef>
                <a:spcPts val="0"/>
              </a:spcBef>
              <a:buNone/>
            </a:pPr>
            <a:endParaRPr lang="it-IT" sz="1800" dirty="0">
              <a:solidFill>
                <a:schemeClr val="tx1"/>
              </a:solidFill>
              <a:effectLst/>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it-IT" sz="1800" i="1" dirty="0">
                <a:solidFill>
                  <a:schemeClr val="tx1"/>
                </a:solidFill>
                <a:latin typeface="Times New Roman" panose="02020603050405020304" pitchFamily="18" charset="0"/>
                <a:cs typeface="Times New Roman" panose="02020603050405020304" pitchFamily="18" charset="0"/>
              </a:rPr>
              <a:t>in attesa della completa attuazione dell’articolo 6, comma 1, lettera a) della legge 14 agosto 2023, n. 111 e della revisione delle agevolazioni a favore degli operatori economici, per i titolari di reddito d’impresa e per gli esercenti arti e professioni</a:t>
            </a: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0000"/>
              </a:lnSpc>
              <a:spcBef>
                <a:spcPts val="0"/>
              </a:spcBef>
              <a:buNone/>
            </a:pPr>
            <a:endParaRPr lang="it-IT"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dirty="0">
                <a:solidFill>
                  <a:schemeClr val="tx1"/>
                </a:solidFill>
                <a:effectLst/>
                <a:latin typeface="Times New Roman" panose="02020603050405020304" pitchFamily="18" charset="0"/>
                <a:cs typeface="Times New Roman" panose="02020603050405020304" pitchFamily="18" charset="0"/>
              </a:rPr>
              <a:t>La norma attua </a:t>
            </a:r>
            <a:r>
              <a:rPr lang="it-IT" sz="1800" dirty="0">
                <a:solidFill>
                  <a:schemeClr val="tx1"/>
                </a:solidFill>
                <a:latin typeface="Times New Roman" panose="02020603050405020304" pitchFamily="18" charset="0"/>
                <a:cs typeface="Times New Roman" panose="02020603050405020304" pitchFamily="18" charset="0"/>
              </a:rPr>
              <a:t>l’art 6, comma 1, lettera b), legge 14 agosto 2023, n. 111</a:t>
            </a:r>
          </a:p>
          <a:p>
            <a:pPr marL="0" indent="0" algn="just">
              <a:lnSpc>
                <a:spcPct val="100000"/>
              </a:lnSpc>
              <a:spcBef>
                <a:spcPts val="0"/>
              </a:spcBef>
              <a:buNone/>
            </a:pPr>
            <a:r>
              <a:rPr lang="it-IT" sz="1800" i="1" dirty="0">
                <a:solidFill>
                  <a:schemeClr val="tx1"/>
                </a:solidFill>
                <a:effectLst/>
                <a:latin typeface="Times New Roman" panose="02020603050405020304" pitchFamily="18" charset="0"/>
                <a:cs typeface="Times New Roman" panose="02020603050405020304" pitchFamily="18" charset="0"/>
              </a:rPr>
              <a:t>b) in alternativa alle disposizioni di cui al primo e al secondo periodo della lettera a), per le imprese che non beneficiano della riduzione di cui alla citata lettera, prevedere la possibilità di fruire di eventuali incentivi fiscali riguardanti gli investimenti qualificati, anche attraverso il potenziamento dell’ammortamento, nonché di misure finalizzate all’effettuazione di nuove assunzioni, anche attraverso la possibile maggiorazione della deducibilità dei costi relativi alle medesime</a:t>
            </a:r>
            <a:r>
              <a:rPr lang="it-IT" sz="1800" kern="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it-IT" sz="1800"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800" dirty="0">
              <a:solidFill>
                <a:schemeClr val="tx1"/>
              </a:solidFill>
              <a:effectLst/>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1800" i="1" kern="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egnaposto data 5">
            <a:extLst>
              <a:ext uri="{FF2B5EF4-FFF2-40B4-BE49-F238E27FC236}">
                <a16:creationId xmlns:a16="http://schemas.microsoft.com/office/drawing/2014/main" id="{0FCF72C0-6797-3F74-DF7A-403F3D5C7509}"/>
              </a:ext>
            </a:extLst>
          </p:cNvPr>
          <p:cNvSpPr>
            <a:spLocks noGrp="1"/>
          </p:cNvSpPr>
          <p:nvPr>
            <p:ph type="dt" sz="half" idx="10"/>
          </p:nvPr>
        </p:nvSpPr>
        <p:spPr/>
        <p:txBody>
          <a:bodyPr/>
          <a:lstStyle/>
          <a:p>
            <a:r>
              <a:rPr lang="it-IT"/>
              <a:t>27 febbraio 2024</a:t>
            </a:r>
            <a:endParaRPr lang="it-IT" dirty="0"/>
          </a:p>
        </p:txBody>
      </p:sp>
      <p:sp>
        <p:nvSpPr>
          <p:cNvPr id="7" name="Segnaposto piè di pagina 6">
            <a:extLst>
              <a:ext uri="{FF2B5EF4-FFF2-40B4-BE49-F238E27FC236}">
                <a16:creationId xmlns:a16="http://schemas.microsoft.com/office/drawing/2014/main" id="{C5245F27-34C6-BB1E-730F-DE38F61D9B8A}"/>
              </a:ext>
            </a:extLst>
          </p:cNvPr>
          <p:cNvSpPr>
            <a:spLocks noGrp="1"/>
          </p:cNvSpPr>
          <p:nvPr>
            <p:ph type="ftr" sz="quarter" idx="11"/>
          </p:nvPr>
        </p:nvSpPr>
        <p:spPr/>
        <p:txBody>
          <a:bodyPr/>
          <a:lstStyle/>
          <a:p>
            <a:r>
              <a:rPr lang="it-IT" dirty="0"/>
              <a:t>Prof. Avv. Federico Rasi</a:t>
            </a:r>
          </a:p>
        </p:txBody>
      </p:sp>
      <p:sp>
        <p:nvSpPr>
          <p:cNvPr id="8" name="Segnaposto numero diapositiva 7">
            <a:extLst>
              <a:ext uri="{FF2B5EF4-FFF2-40B4-BE49-F238E27FC236}">
                <a16:creationId xmlns:a16="http://schemas.microsoft.com/office/drawing/2014/main" id="{511D6E3E-949F-6094-268B-C6666C42600E}"/>
              </a:ext>
            </a:extLst>
          </p:cNvPr>
          <p:cNvSpPr>
            <a:spLocks noGrp="1"/>
          </p:cNvSpPr>
          <p:nvPr>
            <p:ph type="sldNum" sz="quarter" idx="12"/>
          </p:nvPr>
        </p:nvSpPr>
        <p:spPr/>
        <p:txBody>
          <a:bodyPr/>
          <a:lstStyle/>
          <a:p>
            <a:fld id="{CDE6B61D-FC4E-4B9F-904A-EEAB74D9F1A5}" type="slidenum">
              <a:rPr lang="it-IT" smtClean="0"/>
              <a:pPr/>
              <a:t>9</a:t>
            </a:fld>
            <a:endParaRPr lang="it-IT"/>
          </a:p>
        </p:txBody>
      </p:sp>
      <p:sp>
        <p:nvSpPr>
          <p:cNvPr id="5" name="Titolo 3">
            <a:extLst>
              <a:ext uri="{FF2B5EF4-FFF2-40B4-BE49-F238E27FC236}">
                <a16:creationId xmlns:a16="http://schemas.microsoft.com/office/drawing/2014/main" id="{C5412C7E-E3F7-B82B-EBAA-1DD031070779}"/>
              </a:ext>
            </a:extLst>
          </p:cNvPr>
          <p:cNvSpPr>
            <a:spLocks noGrp="1"/>
          </p:cNvSpPr>
          <p:nvPr>
            <p:ph type="title"/>
          </p:nvPr>
        </p:nvSpPr>
        <p:spPr>
          <a:xfrm>
            <a:off x="0" y="152405"/>
            <a:ext cx="8940800" cy="432374"/>
          </a:xfrm>
          <a:noFill/>
        </p:spPr>
        <p:txBody>
          <a:bodyPr>
            <a:normAutofit/>
          </a:bodyPr>
          <a:lstStyle/>
          <a:p>
            <a:pPr algn="ctr">
              <a:lnSpc>
                <a:spcPct val="100000"/>
              </a:lnSpc>
              <a:spcBef>
                <a:spcPts val="0"/>
              </a:spcBef>
            </a:pPr>
            <a:r>
              <a:rPr lang="it-IT" sz="2000" b="1" cap="small" dirty="0">
                <a:solidFill>
                  <a:schemeClr val="tx1"/>
                </a:solidFill>
                <a:latin typeface="Times New Roman" panose="02020603050405020304" pitchFamily="18" charset="0"/>
                <a:cs typeface="Times New Roman" panose="02020603050405020304" pitchFamily="18" charset="0"/>
              </a:rPr>
              <a:t>Super-deduzione per nuove assunzioni</a:t>
            </a:r>
          </a:p>
        </p:txBody>
      </p:sp>
    </p:spTree>
    <p:extLst>
      <p:ext uri="{BB962C8B-B14F-4D97-AF65-F5344CB8AC3E}">
        <p14:creationId xmlns:p14="http://schemas.microsoft.com/office/powerpoint/2010/main" val="182186387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{91CDE1C7-C84F-1542-B2B0-8A5FB6DB42E6}tf10001071</Template>
  <TotalTime>4394</TotalTime>
  <Words>5038</Words>
  <Application>Microsoft Macintosh PowerPoint</Application>
  <PresentationFormat>Presentazione su schermo (4:3)</PresentationFormat>
  <Paragraphs>379</Paragraphs>
  <Slides>30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30</vt:i4>
      </vt:variant>
    </vt:vector>
  </HeadingPairs>
  <TitlesOfParts>
    <vt:vector size="38" baseType="lpstr">
      <vt:lpstr>Arial</vt:lpstr>
      <vt:lpstr>Calibri</vt:lpstr>
      <vt:lpstr>Gill Sans MT</vt:lpstr>
      <vt:lpstr>Impact</vt:lpstr>
      <vt:lpstr>Symbol</vt:lpstr>
      <vt:lpstr>Times New Roman</vt:lpstr>
      <vt:lpstr>Wingdings</vt:lpstr>
      <vt:lpstr>Badge</vt:lpstr>
      <vt:lpstr>Presentazione standard di PowerPoint</vt:lpstr>
      <vt:lpstr>Presentazione standard di PowerPoint</vt:lpstr>
      <vt:lpstr>Legge delega 9 agosto 2023, n. 111</vt:lpstr>
      <vt:lpstr>Legge delega 9 agosto 2023, n. 111</vt:lpstr>
      <vt:lpstr>Presentazione standard di PowerPoint</vt:lpstr>
      <vt:lpstr>Super-deduzione per nuove assunzioni</vt:lpstr>
      <vt:lpstr>Super-deduzione per nuove assunzioni</vt:lpstr>
      <vt:lpstr>Super-deduzione per nuove assunzioni</vt:lpstr>
      <vt:lpstr>Super-deduzione per nuove assunzioni</vt:lpstr>
      <vt:lpstr>Super-deduzione per nuove assunzioni</vt:lpstr>
      <vt:lpstr>Bonus Ricerca &amp; Sviluppo &amp; Innovazione</vt:lpstr>
      <vt:lpstr>Bonus Ricerca &amp; Sviluppo e Innovazione</vt:lpstr>
      <vt:lpstr>Bonus Ricerca &amp; Sviluppo e Innovazione</vt:lpstr>
      <vt:lpstr>Bonus Ricerca &amp; Sviluppo e Innovazione</vt:lpstr>
      <vt:lpstr>Bonus Industria 4.0</vt:lpstr>
      <vt:lpstr>Bonus Industria 4.0</vt:lpstr>
      <vt:lpstr>Bonus Industria 4.0</vt:lpstr>
      <vt:lpstr>Bonus ZES Unica Sud</vt:lpstr>
      <vt:lpstr>Presentazione standard di PowerPoint</vt:lpstr>
      <vt:lpstr>Presentazione standard di PowerPoint</vt:lpstr>
      <vt:lpstr>Agevolazioni al lavoro dipendente</vt:lpstr>
      <vt:lpstr>Agevolazioni al lavoro dipendente</vt:lpstr>
      <vt:lpstr>Agevolazioni al lavoro dipendente</vt:lpstr>
      <vt:lpstr>Agevolazioni al lavoro dipendente</vt:lpstr>
      <vt:lpstr>Agevolazioni al lavoro dipendente</vt:lpstr>
      <vt:lpstr>Presentazione standard di PowerPoint</vt:lpstr>
      <vt:lpstr>Alcune considerazioni di tax design</vt:lpstr>
      <vt:lpstr>Alcune considerazioni di tax design</vt:lpstr>
      <vt:lpstr>Alcune considerazioni di tax design</vt:lpstr>
      <vt:lpstr>Alcune considerazioni di tax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Circolare Agenzia delle Entrate n. 25/E del 16 ottobre 2017 Proventi da partecipazioni a società, enti o OICR di dipendenti e amministratori: il c.d. «carried interest» – Art. 60, D.L. n. 50/2017</dc:title>
  <dc:creator>Valentina Barretta</dc:creator>
  <cp:lastModifiedBy>Federico Rasi</cp:lastModifiedBy>
  <cp:revision>308</cp:revision>
  <cp:lastPrinted>2020-01-24T15:02:14Z</cp:lastPrinted>
  <dcterms:created xsi:type="dcterms:W3CDTF">2018-10-17T13:25:49Z</dcterms:created>
  <dcterms:modified xsi:type="dcterms:W3CDTF">2024-02-24T12:35:44Z</dcterms:modified>
</cp:coreProperties>
</file>