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309" r:id="rId2"/>
    <p:sldId id="316" r:id="rId3"/>
    <p:sldId id="363" r:id="rId4"/>
    <p:sldId id="361" r:id="rId5"/>
    <p:sldId id="362" r:id="rId6"/>
    <p:sldId id="364" r:id="rId7"/>
    <p:sldId id="365" r:id="rId8"/>
    <p:sldId id="366" r:id="rId9"/>
    <p:sldId id="371" r:id="rId10"/>
    <p:sldId id="372" r:id="rId11"/>
    <p:sldId id="373" r:id="rId12"/>
    <p:sldId id="360" r:id="rId13"/>
    <p:sldId id="376" r:id="rId14"/>
    <p:sldId id="353" r:id="rId15"/>
    <p:sldId id="354" r:id="rId16"/>
    <p:sldId id="351" r:id="rId17"/>
    <p:sldId id="374" r:id="rId18"/>
    <p:sldId id="375" r:id="rId19"/>
    <p:sldId id="356" r:id="rId20"/>
    <p:sldId id="367" r:id="rId21"/>
    <p:sldId id="369" r:id="rId22"/>
    <p:sldId id="370" r:id="rId23"/>
    <p:sldId id="352" r:id="rId24"/>
    <p:sldId id="355" r:id="rId25"/>
    <p:sldId id="319" r:id="rId26"/>
    <p:sldId id="321" r:id="rId27"/>
    <p:sldId id="342" r:id="rId28"/>
    <p:sldId id="333" r:id="rId29"/>
    <p:sldId id="311"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70"/>
    <a:srgbClr val="002546"/>
    <a:srgbClr val="006298"/>
    <a:srgbClr val="FFC72C"/>
    <a:srgbClr val="0077C8"/>
    <a:srgbClr val="00B2A9"/>
    <a:srgbClr val="77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Stile 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63"/>
    <p:restoredTop sz="95626"/>
  </p:normalViewPr>
  <p:slideViewPr>
    <p:cSldViewPr snapToGrid="0" snapToObjects="1" showGuides="1">
      <p:cViewPr varScale="1">
        <p:scale>
          <a:sx n="110" d="100"/>
          <a:sy n="110" d="100"/>
        </p:scale>
        <p:origin x="968" y="168"/>
      </p:cViewPr>
      <p:guideLst>
        <p:guide orient="horz" pos="2160"/>
        <p:guide pos="3840"/>
      </p:guideLst>
    </p:cSldViewPr>
  </p:slideViewPr>
  <p:outlineViewPr>
    <p:cViewPr>
      <p:scale>
        <a:sx n="33" d="100"/>
        <a:sy n="33" d="100"/>
      </p:scale>
      <p:origin x="0" y="-742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3E04FC-0E64-1840-9C6A-42B85D5EA1CD}" type="datetimeFigureOut">
              <a:rPr lang="it-IT" smtClean="0"/>
              <a:t>27/02/24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C4299-DFA9-814B-AD28-ECDE1FA0A815}" type="slidenum">
              <a:rPr lang="it-IT" smtClean="0"/>
              <a:t>‹N›</a:t>
            </a:fld>
            <a:endParaRPr lang="it-IT"/>
          </a:p>
        </p:txBody>
      </p:sp>
    </p:spTree>
    <p:extLst>
      <p:ext uri="{BB962C8B-B14F-4D97-AF65-F5344CB8AC3E}">
        <p14:creationId xmlns:p14="http://schemas.microsoft.com/office/powerpoint/2010/main" val="188186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cid:B483ACF2-F26F-4873-97FE-A3940360778F"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cid:B483ACF2-F26F-4873-97FE-A3940360778F"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cid:B483ACF2-F26F-4873-97FE-A3940360778F"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opertina testo - Bianca">
    <p:spTree>
      <p:nvGrpSpPr>
        <p:cNvPr id="1" name=""/>
        <p:cNvGrpSpPr/>
        <p:nvPr/>
      </p:nvGrpSpPr>
      <p:grpSpPr>
        <a:xfrm>
          <a:off x="0" y="0"/>
          <a:ext cx="0" cy="0"/>
          <a:chOff x="0" y="0"/>
          <a:chExt cx="0" cy="0"/>
        </a:xfrm>
      </p:grpSpPr>
      <p:grpSp>
        <p:nvGrpSpPr>
          <p:cNvPr id="9" name="Gruppo 8">
            <a:extLst>
              <a:ext uri="{FF2B5EF4-FFF2-40B4-BE49-F238E27FC236}">
                <a16:creationId xmlns:a16="http://schemas.microsoft.com/office/drawing/2014/main" id="{6D7240A7-AEBA-44C5-BF3C-5BE1C796EE17}"/>
              </a:ext>
            </a:extLst>
          </p:cNvPr>
          <p:cNvGrpSpPr/>
          <p:nvPr userDrawn="1"/>
        </p:nvGrpSpPr>
        <p:grpSpPr>
          <a:xfrm>
            <a:off x="0" y="0"/>
            <a:ext cx="12192000" cy="6858000"/>
            <a:chOff x="0" y="0"/>
            <a:chExt cx="12192000" cy="6858000"/>
          </a:xfrm>
        </p:grpSpPr>
        <p:pic>
          <p:nvPicPr>
            <p:cNvPr id="11" name="89E10080-2E6B-4146-9D42-73323299573D">
              <a:extLst>
                <a:ext uri="{FF2B5EF4-FFF2-40B4-BE49-F238E27FC236}">
                  <a16:creationId xmlns:a16="http://schemas.microsoft.com/office/drawing/2014/main" id="{DF9A8842-7641-4711-9696-CD18F0145049}"/>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a:extLst>
                <a:ext uri="{FF2B5EF4-FFF2-40B4-BE49-F238E27FC236}">
                  <a16:creationId xmlns:a16="http://schemas.microsoft.com/office/drawing/2014/main" id="{3AFB0FFA-2EF5-444C-A612-AEBE11114982}"/>
                </a:ext>
              </a:extLst>
            </p:cNvPr>
            <p:cNvSpPr/>
            <p:nvPr userDrawn="1"/>
          </p:nvSpPr>
          <p:spPr>
            <a:xfrm>
              <a:off x="0" y="28985"/>
              <a:ext cx="12192000" cy="5172072"/>
            </a:xfrm>
            <a:prstGeom prst="rect">
              <a:avLst/>
            </a:prstGeom>
            <a:ln>
              <a:solidFill>
                <a:srgbClr val="003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0" name="Rectangle 6">
            <a:extLst>
              <a:ext uri="{FF2B5EF4-FFF2-40B4-BE49-F238E27FC236}">
                <a16:creationId xmlns:a16="http://schemas.microsoft.com/office/drawing/2014/main" id="{94094FC8-1221-49D2-B530-32889A6EB47B}"/>
              </a:ext>
            </a:extLst>
          </p:cNvPr>
          <p:cNvSpPr>
            <a:spLocks noChangeArrowheads="1"/>
          </p:cNvSpPr>
          <p:nvPr userDrawn="1"/>
        </p:nvSpPr>
        <p:spPr bwMode="auto">
          <a:xfrm>
            <a:off x="0" y="0"/>
            <a:ext cx="812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522271" y="2586254"/>
            <a:ext cx="11189995" cy="547200"/>
          </a:xfrm>
        </p:spPr>
        <p:txBody>
          <a:bodyPr lIns="0" tIns="0" rIns="0" bIns="0" anchor="t" anchorCtr="0">
            <a:spAutoFit/>
          </a:bodyPr>
          <a:lstStyle>
            <a:lvl1pPr algn="l">
              <a:defRPr sz="3800" b="1" i="0">
                <a:solidFill>
                  <a:schemeClr val="bg1"/>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522271" y="3157121"/>
            <a:ext cx="11189994" cy="619850"/>
          </a:xfrm>
        </p:spPr>
        <p:txBody>
          <a:bodyPr lIns="0" tIns="0" rIns="0" bIns="0" anchor="t">
            <a:spAutoFit/>
          </a:bodyPr>
          <a:lstStyle>
            <a:lvl1pPr marL="0" indent="0" algn="l">
              <a:buNone/>
              <a:defRPr sz="3800">
                <a:solidFill>
                  <a:schemeClr val="bg1"/>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522271" y="3990507"/>
            <a:ext cx="3884629" cy="371631"/>
          </a:xfrm>
          <a:prstGeom prst="rect">
            <a:avLst/>
          </a:prstGeom>
        </p:spPr>
        <p:txBody>
          <a:bodyPr lIns="0" tIns="0" rIns="0" bIns="0" anchor="t"/>
          <a:lstStyle>
            <a:lvl1pPr algn="l">
              <a:defRPr sz="2200" b="1" i="0">
                <a:solidFill>
                  <a:schemeClr val="bg1"/>
                </a:solidFill>
                <a:latin typeface="Luiss Sans" pitchFamily="2" charset="0"/>
              </a:defRPr>
            </a:lvl1pPr>
          </a:lstStyle>
          <a:p>
            <a:fld id="{90A97C65-1B54-DB47-A604-7DF0E350DE20}" type="datetime4">
              <a:rPr lang="it-IT" smtClean="0"/>
              <a:pPr/>
              <a:t>27 febbraio 2024</a:t>
            </a:fld>
            <a:endParaRPr lang="it-IT" dirty="0"/>
          </a:p>
        </p:txBody>
      </p:sp>
      <p:sp>
        <p:nvSpPr>
          <p:cNvPr id="32" name="Segnaposto testo 77">
            <a:extLst>
              <a:ext uri="{FF2B5EF4-FFF2-40B4-BE49-F238E27FC236}">
                <a16:creationId xmlns:a16="http://schemas.microsoft.com/office/drawing/2014/main" id="{11E9754D-4544-094C-90CE-D95DEC303D3D}"/>
              </a:ext>
            </a:extLst>
          </p:cNvPr>
          <p:cNvSpPr>
            <a:spLocks noGrp="1"/>
          </p:cNvSpPr>
          <p:nvPr>
            <p:ph type="body" sz="quarter" idx="11" hasCustomPrompt="1"/>
          </p:nvPr>
        </p:nvSpPr>
        <p:spPr>
          <a:xfrm>
            <a:off x="522271" y="794354"/>
            <a:ext cx="6889750" cy="979414"/>
          </a:xfrm>
        </p:spPr>
        <p:txBody>
          <a:bodyPr lIns="0" tIns="0" rIns="0" bIns="0" anchor="t">
            <a:noAutofit/>
          </a:bodyPr>
          <a:lstStyle>
            <a:lvl1pPr marL="0" indent="0">
              <a:lnSpc>
                <a:spcPct val="90000"/>
              </a:lnSpc>
              <a:spcBef>
                <a:spcPts val="0"/>
              </a:spcBef>
              <a:buNone/>
              <a:defRPr lang="it-IT" sz="2000" b="0" i="0" smtClean="0">
                <a:solidFill>
                  <a:schemeClr val="bg1"/>
                </a:solidFill>
                <a:effectLst/>
                <a:latin typeface="Luiss Sans" pitchFamily="2" charset="0"/>
              </a:defRPr>
            </a:lvl1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it-IT" sz="2000" b="1" i="0" dirty="0">
                <a:solidFill>
                  <a:schemeClr val="bg1"/>
                </a:solidFill>
                <a:latin typeface="Luiss Sans" pitchFamily="2" charset="0"/>
              </a:rPr>
              <a:t>Valentino </a:t>
            </a:r>
            <a:r>
              <a:rPr lang="it-IT" sz="2200" b="1" i="0" dirty="0">
                <a:solidFill>
                  <a:schemeClr val="bg1"/>
                </a:solidFill>
                <a:latin typeface="Luiss Sans" pitchFamily="2" charset="0"/>
              </a:rPr>
              <a:t>Tamburro</a:t>
            </a:r>
            <a:r>
              <a:rPr lang="it-IT" sz="2000" b="1" i="0" dirty="0">
                <a:solidFill>
                  <a:schemeClr val="bg1"/>
                </a:solidFill>
                <a:latin typeface="Luiss Sans" pitchFamily="2" charset="0"/>
              </a:rPr>
              <a:t>, PhD</a:t>
            </a:r>
          </a:p>
          <a:p>
            <a:r>
              <a:rPr lang="it-IT" dirty="0"/>
              <a:t>Professore a contratto di diritto tributario nell’</a:t>
            </a:r>
            <a:r>
              <a:rPr lang="it-IT" dirty="0" err="1"/>
              <a:t>a.a</a:t>
            </a:r>
            <a:r>
              <a:rPr lang="it-IT" dirty="0"/>
              <a:t>. 2020/2021</a:t>
            </a:r>
            <a:br>
              <a:rPr lang="it-IT" dirty="0"/>
            </a:br>
            <a:r>
              <a:rPr lang="it-IT" dirty="0"/>
              <a:t>Università Luiss Guido Carli</a:t>
            </a:r>
            <a:endParaRPr lang="it-IT" dirty="0">
              <a:solidFill>
                <a:srgbClr val="004274"/>
              </a:solidFill>
              <a:effectLst/>
              <a:latin typeface="Luiss type" pitchFamily="2" charset="77"/>
            </a:endParaRPr>
          </a:p>
        </p:txBody>
      </p:sp>
      <p:sp>
        <p:nvSpPr>
          <p:cNvPr id="5" name="Rectangle 2">
            <a:extLst>
              <a:ext uri="{FF2B5EF4-FFF2-40B4-BE49-F238E27FC236}">
                <a16:creationId xmlns:a16="http://schemas.microsoft.com/office/drawing/2014/main" id="{2873242C-B7B0-4354-B85B-6C5D5551F056}"/>
              </a:ext>
            </a:extLst>
          </p:cNvPr>
          <p:cNvSpPr>
            <a:spLocks noChangeArrowheads="1"/>
          </p:cNvSpPr>
          <p:nvPr userDrawn="1"/>
        </p:nvSpPr>
        <p:spPr bwMode="auto">
          <a:xfrm>
            <a:off x="1590261" y="7653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6" name="Rectangle 4">
            <a:extLst>
              <a:ext uri="{FF2B5EF4-FFF2-40B4-BE49-F238E27FC236}">
                <a16:creationId xmlns:a16="http://schemas.microsoft.com/office/drawing/2014/main" id="{53014CC6-EB6B-4C6B-B3DF-3097F79983B3}"/>
              </a:ext>
            </a:extLst>
          </p:cNvPr>
          <p:cNvSpPr>
            <a:spLocks noChangeArrowheads="1"/>
          </p:cNvSpPr>
          <p:nvPr userDrawn="1"/>
        </p:nvSpPr>
        <p:spPr bwMode="auto">
          <a:xfrm flipV="1">
            <a:off x="-2991854" y="-3429000"/>
            <a:ext cx="620829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29195219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864">
          <p15:clr>
            <a:srgbClr val="FBAE40"/>
          </p15:clr>
        </p15:guide>
        <p15:guide id="5" orient="horz" pos="3517">
          <p15:clr>
            <a:srgbClr val="FBAE40"/>
          </p15:clr>
        </p15:guide>
        <p15:guide id="7" orient="horz" pos="2742">
          <p15:clr>
            <a:srgbClr val="FBAE40"/>
          </p15:clr>
        </p15:guide>
        <p15:guide id="8" orient="horz" pos="1091">
          <p15:clr>
            <a:srgbClr val="FBAE40"/>
          </p15:clr>
        </p15:guide>
        <p15:guide id="10" pos="5011">
          <p15:clr>
            <a:srgbClr val="FBAE40"/>
          </p15:clr>
        </p15:guide>
        <p15:guide id="11" pos="467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Slide interna">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C706CBE-7CDA-4DBD-9CC7-EA06982E493A}"/>
              </a:ext>
            </a:extLst>
          </p:cNvPr>
          <p:cNvPicPr>
            <a:picLocks noChangeAspect="1"/>
          </p:cNvPicPr>
          <p:nvPr userDrawn="1"/>
        </p:nvPicPr>
        <p:blipFill rotWithShape="1">
          <a:blip r:embed="rId2"/>
          <a:srcRect l="20727" t="90166" r="9089" b="2415"/>
          <a:stretch/>
        </p:blipFill>
        <p:spPr>
          <a:xfrm>
            <a:off x="0" y="6356518"/>
            <a:ext cx="12192000" cy="501481"/>
          </a:xfrm>
          <a:prstGeom prst="rect">
            <a:avLst/>
          </a:prstGeom>
        </p:spPr>
      </p:pic>
      <p:sp>
        <p:nvSpPr>
          <p:cNvPr id="2" name="Titolo 1">
            <a:extLst>
              <a:ext uri="{FF2B5EF4-FFF2-40B4-BE49-F238E27FC236}">
                <a16:creationId xmlns:a16="http://schemas.microsoft.com/office/drawing/2014/main" id="{F82522AE-B4DE-BE46-8DCD-711FCF7BB205}"/>
              </a:ext>
            </a:extLst>
          </p:cNvPr>
          <p:cNvSpPr>
            <a:spLocks noGrp="1"/>
          </p:cNvSpPr>
          <p:nvPr>
            <p:ph type="title"/>
          </p:nvPr>
        </p:nvSpPr>
        <p:spPr/>
        <p:txBody>
          <a:bodyPr/>
          <a:lstStyle>
            <a:lvl1pPr>
              <a:defRPr>
                <a:latin typeface="Luiss Sans" pitchFamily="2" charset="0"/>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032322D5-CD07-334E-AC52-C62261E6AA20}"/>
              </a:ext>
            </a:extLst>
          </p:cNvPr>
          <p:cNvSpPr>
            <a:spLocks noGrp="1"/>
          </p:cNvSpPr>
          <p:nvPr>
            <p:ph idx="1"/>
          </p:nvPr>
        </p:nvSpPr>
        <p:spPr>
          <a:xfrm>
            <a:off x="419100" y="1536970"/>
            <a:ext cx="11222038" cy="4339955"/>
          </a:xfrm>
        </p:spPr>
        <p:txBody>
          <a:bodyPr>
            <a:normAutofit/>
          </a:bodyPr>
          <a:lstStyle>
            <a:lvl1pPr>
              <a:defRPr sz="3200">
                <a:solidFill>
                  <a:schemeClr val="tx1">
                    <a:lumMod val="65000"/>
                    <a:lumOff val="35000"/>
                  </a:schemeClr>
                </a:solidFill>
                <a:latin typeface="Luiss Sans" pitchFamily="2" charset="0"/>
                <a:cs typeface="Calibri" panose="020F0502020204030204" pitchFamily="34" charset="0"/>
              </a:defRPr>
            </a:lvl1pPr>
          </a:lstStyle>
          <a:p>
            <a:r>
              <a:rPr lang="it-IT" dirty="0"/>
              <a:t>Modifica gli stili del testo dello schema
Secondo livello
Terzo livello
Quarto livello
Quinto livello</a:t>
            </a:r>
          </a:p>
        </p:txBody>
      </p:sp>
      <p:sp>
        <p:nvSpPr>
          <p:cNvPr id="5" name="Segnaposto piè di pagina 4">
            <a:extLst>
              <a:ext uri="{FF2B5EF4-FFF2-40B4-BE49-F238E27FC236}">
                <a16:creationId xmlns:a16="http://schemas.microsoft.com/office/drawing/2014/main" id="{E4602E30-BCD6-B540-9A70-A2109E6F85DD}"/>
              </a:ext>
            </a:extLst>
          </p:cNvPr>
          <p:cNvSpPr>
            <a:spLocks noGrp="1"/>
          </p:cNvSpPr>
          <p:nvPr>
            <p:ph type="ftr" sz="quarter" idx="11"/>
          </p:nvPr>
        </p:nvSpPr>
        <p:spPr>
          <a:xfrm>
            <a:off x="2850776" y="6407149"/>
            <a:ext cx="7769412" cy="365125"/>
          </a:xfrm>
        </p:spPr>
        <p:txBody>
          <a:bodyPr/>
          <a:lstStyle>
            <a:lvl1pPr>
              <a:defRPr>
                <a:solidFill>
                  <a:schemeClr val="bg1"/>
                </a:solidFill>
              </a:defRPr>
            </a:lvl1pPr>
          </a:lstStyle>
          <a:p>
            <a:r>
              <a:rPr lang="it-IT" dirty="0"/>
              <a:t>Titolo della Presentazione/Sezione</a:t>
            </a:r>
            <a:endParaRPr lang="it-IT" dirty="0">
              <a:solidFill>
                <a:schemeClr val="bg1"/>
              </a:solidFill>
            </a:endParaRPr>
          </a:p>
        </p:txBody>
      </p:sp>
      <p:sp>
        <p:nvSpPr>
          <p:cNvPr id="6" name="Segnaposto numero diapositiva 5">
            <a:extLst>
              <a:ext uri="{FF2B5EF4-FFF2-40B4-BE49-F238E27FC236}">
                <a16:creationId xmlns:a16="http://schemas.microsoft.com/office/drawing/2014/main" id="{5A169FEF-6CA0-6C4F-867F-1AC8C991C2FE}"/>
              </a:ext>
            </a:extLst>
          </p:cNvPr>
          <p:cNvSpPr>
            <a:spLocks noGrp="1"/>
          </p:cNvSpPr>
          <p:nvPr>
            <p:ph type="sldNum" sz="quarter" idx="12"/>
          </p:nvPr>
        </p:nvSpPr>
        <p:spPr>
          <a:xfrm>
            <a:off x="10782300" y="6407149"/>
            <a:ext cx="858838" cy="365125"/>
          </a:xfrm>
        </p:spPr>
        <p:txBody>
          <a:bodyPr/>
          <a:lstStyle>
            <a:lvl1pPr>
              <a:defRPr>
                <a:solidFill>
                  <a:schemeClr val="bg1"/>
                </a:solidFill>
              </a:defRPr>
            </a:lvl1pPr>
          </a:lstStyle>
          <a:p>
            <a:fld id="{DD589A36-170F-7348-BCDB-23CF9D860473}" type="slidenum">
              <a:rPr lang="it-IT" smtClean="0"/>
              <a:pPr/>
              <a:t>‹N›</a:t>
            </a:fld>
            <a:endParaRPr lang="it-IT"/>
          </a:p>
        </p:txBody>
      </p:sp>
    </p:spTree>
    <p:extLst>
      <p:ext uri="{BB962C8B-B14F-4D97-AF65-F5344CB8AC3E}">
        <p14:creationId xmlns:p14="http://schemas.microsoft.com/office/powerpoint/2010/main" val="2178614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ertina testo - Blu">
    <p:bg>
      <p:bgPr>
        <a:solidFill>
          <a:srgbClr val="003A70"/>
        </a:solidFill>
        <a:effectLst/>
      </p:bgPr>
    </p:bg>
    <p:spTree>
      <p:nvGrpSpPr>
        <p:cNvPr id="1" name=""/>
        <p:cNvGrpSpPr/>
        <p:nvPr/>
      </p:nvGrpSpPr>
      <p:grpSpPr>
        <a:xfrm>
          <a:off x="0" y="0"/>
          <a:ext cx="0" cy="0"/>
          <a:chOff x="0" y="0"/>
          <a:chExt cx="0" cy="0"/>
        </a:xfrm>
      </p:grpSpPr>
      <p:grpSp>
        <p:nvGrpSpPr>
          <p:cNvPr id="81" name="Gruppo 80">
            <a:extLst>
              <a:ext uri="{FF2B5EF4-FFF2-40B4-BE49-F238E27FC236}">
                <a16:creationId xmlns:a16="http://schemas.microsoft.com/office/drawing/2014/main" id="{A4C5C7EC-083B-CD48-A862-19F4ED944048}"/>
              </a:ext>
            </a:extLst>
          </p:cNvPr>
          <p:cNvGrpSpPr/>
          <p:nvPr userDrawn="1"/>
        </p:nvGrpSpPr>
        <p:grpSpPr>
          <a:xfrm>
            <a:off x="1060174" y="6138000"/>
            <a:ext cx="10071652" cy="720000"/>
            <a:chOff x="1060174" y="6138000"/>
            <a:chExt cx="10071652" cy="720000"/>
          </a:xfrm>
          <a:solidFill>
            <a:srgbClr val="003A70"/>
          </a:solidFill>
        </p:grpSpPr>
        <p:sp>
          <p:nvSpPr>
            <p:cNvPr id="56" name="Rettangolo 55">
              <a:extLst>
                <a:ext uri="{FF2B5EF4-FFF2-40B4-BE49-F238E27FC236}">
                  <a16:creationId xmlns:a16="http://schemas.microsoft.com/office/drawing/2014/main" id="{0C028009-61B6-504A-86BF-75FC39DE243E}"/>
                </a:ext>
              </a:extLst>
            </p:cNvPr>
            <p:cNvSpPr/>
            <p:nvPr userDrawn="1"/>
          </p:nvSpPr>
          <p:spPr>
            <a:xfrm>
              <a:off x="1060174"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Rettangolo 57">
              <a:extLst>
                <a:ext uri="{FF2B5EF4-FFF2-40B4-BE49-F238E27FC236}">
                  <a16:creationId xmlns:a16="http://schemas.microsoft.com/office/drawing/2014/main" id="{359FF146-AD7A-8345-996B-F028DF33A537}"/>
                </a:ext>
              </a:extLst>
            </p:cNvPr>
            <p:cNvSpPr/>
            <p:nvPr userDrawn="1"/>
          </p:nvSpPr>
          <p:spPr>
            <a:xfrm>
              <a:off x="2120348"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Rettangolo 59">
              <a:extLst>
                <a:ext uri="{FF2B5EF4-FFF2-40B4-BE49-F238E27FC236}">
                  <a16:creationId xmlns:a16="http://schemas.microsoft.com/office/drawing/2014/main" id="{C3BE867D-189E-E140-90A2-9C373B76323D}"/>
                </a:ext>
              </a:extLst>
            </p:cNvPr>
            <p:cNvSpPr/>
            <p:nvPr userDrawn="1"/>
          </p:nvSpPr>
          <p:spPr>
            <a:xfrm>
              <a:off x="3180522"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Rettangolo 61">
              <a:extLst>
                <a:ext uri="{FF2B5EF4-FFF2-40B4-BE49-F238E27FC236}">
                  <a16:creationId xmlns:a16="http://schemas.microsoft.com/office/drawing/2014/main" id="{B3968CAB-E9C9-C448-BAED-1164B67B83D6}"/>
                </a:ext>
              </a:extLst>
            </p:cNvPr>
            <p:cNvSpPr/>
            <p:nvPr userDrawn="1"/>
          </p:nvSpPr>
          <p:spPr>
            <a:xfrm>
              <a:off x="4240696"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 name="Rettangolo 63">
              <a:extLst>
                <a:ext uri="{FF2B5EF4-FFF2-40B4-BE49-F238E27FC236}">
                  <a16:creationId xmlns:a16="http://schemas.microsoft.com/office/drawing/2014/main" id="{DD7E810C-6698-4141-AE4D-FED7B888FB8E}"/>
                </a:ext>
              </a:extLst>
            </p:cNvPr>
            <p:cNvSpPr/>
            <p:nvPr userDrawn="1"/>
          </p:nvSpPr>
          <p:spPr>
            <a:xfrm>
              <a:off x="5300870"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 name="Rettangolo 65">
              <a:extLst>
                <a:ext uri="{FF2B5EF4-FFF2-40B4-BE49-F238E27FC236}">
                  <a16:creationId xmlns:a16="http://schemas.microsoft.com/office/drawing/2014/main" id="{9B0258DC-87FE-6E48-B377-3E2FDBC08326}"/>
                </a:ext>
              </a:extLst>
            </p:cNvPr>
            <p:cNvSpPr/>
            <p:nvPr userDrawn="1"/>
          </p:nvSpPr>
          <p:spPr>
            <a:xfrm>
              <a:off x="6361043"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Rettangolo 67">
              <a:extLst>
                <a:ext uri="{FF2B5EF4-FFF2-40B4-BE49-F238E27FC236}">
                  <a16:creationId xmlns:a16="http://schemas.microsoft.com/office/drawing/2014/main" id="{922BA846-4255-384A-97F0-52FD5A3C3965}"/>
                </a:ext>
              </a:extLst>
            </p:cNvPr>
            <p:cNvSpPr/>
            <p:nvPr userDrawn="1"/>
          </p:nvSpPr>
          <p:spPr>
            <a:xfrm>
              <a:off x="7421217"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 name="Rettangolo 69">
              <a:extLst>
                <a:ext uri="{FF2B5EF4-FFF2-40B4-BE49-F238E27FC236}">
                  <a16:creationId xmlns:a16="http://schemas.microsoft.com/office/drawing/2014/main" id="{D2E5825D-0B98-D043-890F-554D5B9AF97E}"/>
                </a:ext>
              </a:extLst>
            </p:cNvPr>
            <p:cNvSpPr/>
            <p:nvPr userDrawn="1"/>
          </p:nvSpPr>
          <p:spPr>
            <a:xfrm>
              <a:off x="8481391"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 name="Rettangolo 71">
              <a:extLst>
                <a:ext uri="{FF2B5EF4-FFF2-40B4-BE49-F238E27FC236}">
                  <a16:creationId xmlns:a16="http://schemas.microsoft.com/office/drawing/2014/main" id="{888D3338-3950-944B-84B7-796D95024907}"/>
                </a:ext>
              </a:extLst>
            </p:cNvPr>
            <p:cNvSpPr/>
            <p:nvPr userDrawn="1"/>
          </p:nvSpPr>
          <p:spPr>
            <a:xfrm>
              <a:off x="9541565"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 name="Rettangolo 73">
              <a:extLst>
                <a:ext uri="{FF2B5EF4-FFF2-40B4-BE49-F238E27FC236}">
                  <a16:creationId xmlns:a16="http://schemas.microsoft.com/office/drawing/2014/main" id="{CE370570-6F3F-4D47-9CB5-970BC89BA15D}"/>
                </a:ext>
              </a:extLst>
            </p:cNvPr>
            <p:cNvSpPr/>
            <p:nvPr userDrawn="1"/>
          </p:nvSpPr>
          <p:spPr>
            <a:xfrm>
              <a:off x="10601739"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4337629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864">
          <p15:clr>
            <a:srgbClr val="FBAE40"/>
          </p15:clr>
        </p15:guide>
        <p15:guide id="5" orient="horz" pos="3517">
          <p15:clr>
            <a:srgbClr val="FBAE40"/>
          </p15:clr>
        </p15:guide>
        <p15:guide id="7" orient="horz" pos="2742">
          <p15:clr>
            <a:srgbClr val="FBAE40"/>
          </p15:clr>
        </p15:guide>
        <p15:guide id="8" orient="horz" pos="1091">
          <p15:clr>
            <a:srgbClr val="FBAE40"/>
          </p15:clr>
        </p15:guide>
        <p15:guide id="10" pos="5011">
          <p15:clr>
            <a:srgbClr val="FBAE40"/>
          </p15:clr>
        </p15:guide>
        <p15:guide id="11" pos="467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soria - Bianca">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42324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soria - Blu">
    <p:bg>
      <p:bgPr>
        <a:solidFill>
          <a:srgbClr val="003A70"/>
        </a:solidFill>
        <a:effectLst/>
      </p:bgPr>
    </p:bg>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ertina testo e foto - Bi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1371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864">
          <p15:clr>
            <a:srgbClr val="FBAE40"/>
          </p15:clr>
        </p15:guide>
        <p15:guide id="5" orient="horz" pos="3517">
          <p15:clr>
            <a:srgbClr val="FBAE40"/>
          </p15:clr>
        </p15:guide>
        <p15:guide id="7" orient="horz" pos="2742">
          <p15:clr>
            <a:srgbClr val="FBAE40"/>
          </p15:clr>
        </p15:guide>
        <p15:guide id="8" orient="horz" pos="1091">
          <p15:clr>
            <a:srgbClr val="FBAE40"/>
          </p15:clr>
        </p15:guide>
        <p15:guide id="9" pos="7680" userDrawn="1">
          <p15:clr>
            <a:srgbClr val="FBAE40"/>
          </p15:clr>
        </p15:guide>
        <p15:guide id="10" pos="5011">
          <p15:clr>
            <a:srgbClr val="FBAE40"/>
          </p15:clr>
        </p15:guide>
        <p15:guide id="11" pos="467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pertina testo e foto + partner - Bi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7631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864">
          <p15:clr>
            <a:srgbClr val="FBAE40"/>
          </p15:clr>
        </p15:guide>
        <p15:guide id="5" orient="horz" pos="3517">
          <p15:clr>
            <a:srgbClr val="FBAE40"/>
          </p15:clr>
        </p15:guide>
        <p15:guide id="7" orient="horz" pos="2742">
          <p15:clr>
            <a:srgbClr val="FBAE40"/>
          </p15:clr>
        </p15:guide>
        <p15:guide id="8" orient="horz" pos="1091">
          <p15:clr>
            <a:srgbClr val="FBAE40"/>
          </p15:clr>
        </p15:guide>
        <p15:guide id="10" pos="5011">
          <p15:clr>
            <a:srgbClr val="FBAE40"/>
          </p15:clr>
        </p15:guide>
        <p15:guide id="11" pos="4674">
          <p15:clr>
            <a:srgbClr val="FBAE40"/>
          </p15:clr>
        </p15:guide>
        <p15:guide id="12" orient="horz" pos="618"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soria - colore personalizzato 1">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6794252"/>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soria - colore personalizzato 2">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13428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lide immagine">
    <p:spTree>
      <p:nvGrpSpPr>
        <p:cNvPr id="1" name=""/>
        <p:cNvGrpSpPr/>
        <p:nvPr/>
      </p:nvGrpSpPr>
      <p:grpSpPr>
        <a:xfrm>
          <a:off x="0" y="0"/>
          <a:ext cx="0" cy="0"/>
          <a:chOff x="0" y="0"/>
          <a:chExt cx="0" cy="0"/>
        </a:xfrm>
      </p:grpSpPr>
      <p:sp>
        <p:nvSpPr>
          <p:cNvPr id="10" name="Segnaposto immagine 9">
            <a:extLst>
              <a:ext uri="{FF2B5EF4-FFF2-40B4-BE49-F238E27FC236}">
                <a16:creationId xmlns:a16="http://schemas.microsoft.com/office/drawing/2014/main" id="{0D9461D8-08BF-204F-8ABB-496B7A5229D5}"/>
              </a:ext>
            </a:extLst>
          </p:cNvPr>
          <p:cNvSpPr>
            <a:spLocks noGrp="1"/>
          </p:cNvSpPr>
          <p:nvPr>
            <p:ph type="pic" sz="quarter" idx="10"/>
          </p:nvPr>
        </p:nvSpPr>
        <p:spPr>
          <a:xfrm>
            <a:off x="0" y="0"/>
            <a:ext cx="12192000" cy="6858000"/>
          </a:xfrm>
        </p:spPr>
        <p:txBody>
          <a:bodyPr/>
          <a:lstStyle>
            <a:lvl1pPr marL="0" indent="0" algn="ctr">
              <a:buNone/>
              <a:defRPr/>
            </a:lvl1pPr>
          </a:lstStyle>
          <a:p>
            <a:endParaRPr lang="it-IT" dirty="0"/>
          </a:p>
        </p:txBody>
      </p:sp>
    </p:spTree>
    <p:extLst>
      <p:ext uri="{BB962C8B-B14F-4D97-AF65-F5344CB8AC3E}">
        <p14:creationId xmlns:p14="http://schemas.microsoft.com/office/powerpoint/2010/main" val="98487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pertina testo - Bianc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522271" y="2586254"/>
            <a:ext cx="11189995" cy="547200"/>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522271" y="3157121"/>
            <a:ext cx="11189994" cy="619850"/>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522271" y="3891534"/>
            <a:ext cx="5565913" cy="547200"/>
          </a:xfrm>
          <a:prstGeom prst="rect">
            <a:avLst/>
          </a:prstGeo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27 febbraio 2024</a:t>
            </a:fld>
            <a:endParaRPr lang="it-IT" dirty="0"/>
          </a:p>
        </p:txBody>
      </p:sp>
      <p:sp>
        <p:nvSpPr>
          <p:cNvPr id="7" name="CasellaDiTesto 6">
            <a:extLst>
              <a:ext uri="{FF2B5EF4-FFF2-40B4-BE49-F238E27FC236}">
                <a16:creationId xmlns:a16="http://schemas.microsoft.com/office/drawing/2014/main" id="{4F48BF19-5644-BB43-8AD2-AEB567996144}"/>
              </a:ext>
            </a:extLst>
          </p:cNvPr>
          <p:cNvSpPr txBox="1"/>
          <p:nvPr userDrawn="1"/>
        </p:nvSpPr>
        <p:spPr>
          <a:xfrm>
            <a:off x="522271" y="889745"/>
            <a:ext cx="6208295" cy="264671"/>
          </a:xfrm>
          <a:prstGeom prst="rect">
            <a:avLst/>
          </a:prstGeom>
          <a:noFill/>
        </p:spPr>
        <p:txBody>
          <a:bodyPr wrap="square" lIns="0" tIns="0" rIns="0" bIns="0" rtlCol="0" anchor="t">
            <a:noAutofit/>
          </a:bodyPr>
          <a:lstStyle/>
          <a:p>
            <a:pPr algn="l"/>
            <a:r>
              <a:rPr lang="it-IT" sz="2400" b="1" i="0" dirty="0">
                <a:solidFill>
                  <a:srgbClr val="003A70"/>
                </a:solidFill>
                <a:latin typeface="Luiss Sans" pitchFamily="2" charset="0"/>
              </a:rPr>
              <a:t>Valentino Tamburro, PhD</a:t>
            </a:r>
            <a:br>
              <a:rPr lang="it-IT" sz="2400" b="1" i="0" dirty="0">
                <a:solidFill>
                  <a:srgbClr val="003A70"/>
                </a:solidFill>
                <a:latin typeface="Luiss Sans" pitchFamily="2" charset="0"/>
              </a:rPr>
            </a:br>
            <a:r>
              <a:rPr lang="it-IT" sz="2000" b="0" i="0" dirty="0">
                <a:solidFill>
                  <a:srgbClr val="003A70"/>
                </a:solidFill>
                <a:latin typeface="Luiss Sans" pitchFamily="2" charset="0"/>
              </a:rPr>
              <a:t>Professore a contratto di diritto tributario nell’</a:t>
            </a:r>
            <a:r>
              <a:rPr lang="it-IT" sz="2000" b="0" i="0" dirty="0" err="1">
                <a:solidFill>
                  <a:srgbClr val="003A70"/>
                </a:solidFill>
                <a:latin typeface="Luiss Sans" pitchFamily="2" charset="0"/>
              </a:rPr>
              <a:t>a.a</a:t>
            </a:r>
            <a:r>
              <a:rPr lang="it-IT" sz="2000" b="0" i="0" dirty="0">
                <a:solidFill>
                  <a:srgbClr val="003A70"/>
                </a:solidFill>
                <a:latin typeface="Luiss Sans" pitchFamily="2" charset="0"/>
              </a:rPr>
              <a:t>. 2020/2021</a:t>
            </a:r>
            <a:br>
              <a:rPr lang="it-IT" sz="2000" b="0" i="0" dirty="0">
                <a:solidFill>
                  <a:srgbClr val="003A70"/>
                </a:solidFill>
                <a:latin typeface="Luiss Sans" pitchFamily="2" charset="0"/>
              </a:rPr>
            </a:br>
            <a:r>
              <a:rPr lang="it-IT" sz="2000" b="0" i="0" dirty="0">
                <a:solidFill>
                  <a:srgbClr val="003A70"/>
                </a:solidFill>
                <a:latin typeface="Luiss Sans" pitchFamily="2" charset="0"/>
              </a:rPr>
              <a:t>Università Luiss Guido Carli</a:t>
            </a:r>
          </a:p>
        </p:txBody>
      </p:sp>
      <p:sp>
        <p:nvSpPr>
          <p:cNvPr id="5" name="Rectangle 2">
            <a:extLst>
              <a:ext uri="{FF2B5EF4-FFF2-40B4-BE49-F238E27FC236}">
                <a16:creationId xmlns:a16="http://schemas.microsoft.com/office/drawing/2014/main" id="{2873242C-B7B0-4354-B85B-6C5D5551F056}"/>
              </a:ext>
            </a:extLst>
          </p:cNvPr>
          <p:cNvSpPr>
            <a:spLocks noChangeArrowheads="1"/>
          </p:cNvSpPr>
          <p:nvPr userDrawn="1"/>
        </p:nvSpPr>
        <p:spPr bwMode="auto">
          <a:xfrm>
            <a:off x="1590261" y="7653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6" name="Rectangle 4">
            <a:extLst>
              <a:ext uri="{FF2B5EF4-FFF2-40B4-BE49-F238E27FC236}">
                <a16:creationId xmlns:a16="http://schemas.microsoft.com/office/drawing/2014/main" id="{53014CC6-EB6B-4C6B-B3DF-3097F79983B3}"/>
              </a:ext>
            </a:extLst>
          </p:cNvPr>
          <p:cNvSpPr>
            <a:spLocks noChangeArrowheads="1"/>
          </p:cNvSpPr>
          <p:nvPr userDrawn="1"/>
        </p:nvSpPr>
        <p:spPr bwMode="auto">
          <a:xfrm flipV="1">
            <a:off x="-2991854" y="-3429000"/>
            <a:ext cx="620829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0" name="89E10080-2E6B-4146-9D42-73323299573D">
            <a:extLst>
              <a:ext uri="{FF2B5EF4-FFF2-40B4-BE49-F238E27FC236}">
                <a16:creationId xmlns:a16="http://schemas.microsoft.com/office/drawing/2014/main" id="{9DEE95C3-FF1D-4745-BF31-43DE56CB9678}"/>
              </a:ext>
            </a:extLst>
          </p:cNvPr>
          <p:cNvPicPr>
            <a:picLocks noChangeAspect="1" noChangeArrowheads="1"/>
          </p:cNvPicPr>
          <p:nvPr userDrawn="1"/>
        </p:nvPicPr>
        <p:blipFill rotWithShape="1">
          <a:blip r:embed="rId2" r:link="rId3">
            <a:extLst>
              <a:ext uri="{28A0092B-C50C-407E-A947-70E740481C1C}">
                <a14:useLocalDpi xmlns:a14="http://schemas.microsoft.com/office/drawing/2010/main" val="0"/>
              </a:ext>
            </a:extLst>
          </a:blip>
          <a:srcRect t="79055" b="1"/>
          <a:stretch>
            <a:fillRect/>
          </a:stretch>
        </p:blipFill>
        <p:spPr bwMode="auto">
          <a:xfrm>
            <a:off x="-7816" y="5427442"/>
            <a:ext cx="12191999" cy="1436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5872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864">
          <p15:clr>
            <a:srgbClr val="FBAE40"/>
          </p15:clr>
        </p15:guide>
        <p15:guide id="5" orient="horz" pos="3517">
          <p15:clr>
            <a:srgbClr val="FBAE40"/>
          </p15:clr>
        </p15:guide>
        <p15:guide id="7" orient="horz" pos="2742">
          <p15:clr>
            <a:srgbClr val="FBAE40"/>
          </p15:clr>
        </p15:guide>
        <p15:guide id="8" orient="horz" pos="1091">
          <p15:clr>
            <a:srgbClr val="FBAE40"/>
          </p15:clr>
        </p15:guide>
        <p15:guide id="10" pos="5011">
          <p15:clr>
            <a:srgbClr val="FBAE40"/>
          </p15:clr>
        </p15:guide>
        <p15:guide id="11" pos="467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interna">
    <p:spTree>
      <p:nvGrpSpPr>
        <p:cNvPr id="1" name=""/>
        <p:cNvGrpSpPr/>
        <p:nvPr/>
      </p:nvGrpSpPr>
      <p:grpSpPr>
        <a:xfrm>
          <a:off x="0" y="0"/>
          <a:ext cx="0" cy="0"/>
          <a:chOff x="0" y="0"/>
          <a:chExt cx="0" cy="0"/>
        </a:xfrm>
      </p:grpSpPr>
      <p:pic>
        <p:nvPicPr>
          <p:cNvPr id="10" name="Immagine 9">
            <a:extLst>
              <a:ext uri="{FF2B5EF4-FFF2-40B4-BE49-F238E27FC236}">
                <a16:creationId xmlns:a16="http://schemas.microsoft.com/office/drawing/2014/main" id="{2B1C5B78-3067-42B0-8778-1627F2CAF708}"/>
              </a:ext>
            </a:extLst>
          </p:cNvPr>
          <p:cNvPicPr>
            <a:picLocks noChangeAspect="1"/>
          </p:cNvPicPr>
          <p:nvPr userDrawn="1"/>
        </p:nvPicPr>
        <p:blipFill rotWithShape="1">
          <a:blip r:embed="rId2"/>
          <a:srcRect l="20727" t="90166" r="9089" b="2415"/>
          <a:stretch/>
        </p:blipFill>
        <p:spPr>
          <a:xfrm>
            <a:off x="0" y="6356518"/>
            <a:ext cx="12192000" cy="501481"/>
          </a:xfrm>
          <a:prstGeom prst="rect">
            <a:avLst/>
          </a:prstGeom>
        </p:spPr>
      </p:pic>
      <p:sp>
        <p:nvSpPr>
          <p:cNvPr id="3" name="Segnaposto contenuto 2">
            <a:extLst>
              <a:ext uri="{FF2B5EF4-FFF2-40B4-BE49-F238E27FC236}">
                <a16:creationId xmlns:a16="http://schemas.microsoft.com/office/drawing/2014/main" id="{032322D5-CD07-334E-AC52-C62261E6AA20}"/>
              </a:ext>
            </a:extLst>
          </p:cNvPr>
          <p:cNvSpPr>
            <a:spLocks noGrp="1"/>
          </p:cNvSpPr>
          <p:nvPr>
            <p:ph idx="1" hasCustomPrompt="1"/>
          </p:nvPr>
        </p:nvSpPr>
        <p:spPr>
          <a:xfrm>
            <a:off x="419100" y="962026"/>
            <a:ext cx="11222038" cy="4914900"/>
          </a:xfrm>
        </p:spPr>
        <p:txBody>
          <a:bodyPr anchor="t">
            <a:normAutofit/>
          </a:bodyPr>
          <a:lstStyle>
            <a:lvl1pPr>
              <a:defRPr sz="2400">
                <a:solidFill>
                  <a:schemeClr val="tx1">
                    <a:lumMod val="65000"/>
                    <a:lumOff val="35000"/>
                  </a:schemeClr>
                </a:solidFill>
                <a:latin typeface="Luiss Sans" pitchFamily="2" charset="0"/>
                <a:cs typeface="Calibri" panose="020F0502020204030204" pitchFamily="34" charset="0"/>
              </a:defRPr>
            </a:lvl1pPr>
          </a:lstStyle>
          <a:p>
            <a:r>
              <a:rPr lang="it-IT" dirty="0"/>
              <a:t>Modifica gli stili del testo dello schema
Secondo livello
Terzo livello
Quarto livello
Quinto livello</a:t>
            </a:r>
          </a:p>
        </p:txBody>
      </p:sp>
      <p:sp>
        <p:nvSpPr>
          <p:cNvPr id="5" name="Segnaposto piè di pagina 4">
            <a:extLst>
              <a:ext uri="{FF2B5EF4-FFF2-40B4-BE49-F238E27FC236}">
                <a16:creationId xmlns:a16="http://schemas.microsoft.com/office/drawing/2014/main" id="{E4602E30-BCD6-B540-9A70-A2109E6F85DD}"/>
              </a:ext>
            </a:extLst>
          </p:cNvPr>
          <p:cNvSpPr>
            <a:spLocks noGrp="1"/>
          </p:cNvSpPr>
          <p:nvPr>
            <p:ph type="ftr" sz="quarter" idx="11"/>
          </p:nvPr>
        </p:nvSpPr>
        <p:spPr>
          <a:xfrm>
            <a:off x="2850776" y="6407149"/>
            <a:ext cx="7769412" cy="365125"/>
          </a:xfrm>
        </p:spPr>
        <p:txBody>
          <a:bodyPr/>
          <a:lstStyle>
            <a:lvl1pPr>
              <a:defRPr>
                <a:solidFill>
                  <a:schemeClr val="bg1"/>
                </a:solidFill>
              </a:defRPr>
            </a:lvl1pPr>
          </a:lstStyle>
          <a:p>
            <a:r>
              <a:rPr lang="it-IT" dirty="0"/>
              <a:t>Titolo della Presentazione/Sezione</a:t>
            </a:r>
            <a:endParaRPr lang="it-IT" dirty="0">
              <a:solidFill>
                <a:schemeClr val="bg1"/>
              </a:solidFill>
            </a:endParaRPr>
          </a:p>
        </p:txBody>
      </p:sp>
      <p:sp>
        <p:nvSpPr>
          <p:cNvPr id="6" name="Segnaposto numero diapositiva 5">
            <a:extLst>
              <a:ext uri="{FF2B5EF4-FFF2-40B4-BE49-F238E27FC236}">
                <a16:creationId xmlns:a16="http://schemas.microsoft.com/office/drawing/2014/main" id="{5A169FEF-6CA0-6C4F-867F-1AC8C991C2FE}"/>
              </a:ext>
            </a:extLst>
          </p:cNvPr>
          <p:cNvSpPr>
            <a:spLocks noGrp="1"/>
          </p:cNvSpPr>
          <p:nvPr>
            <p:ph type="sldNum" sz="quarter" idx="12"/>
          </p:nvPr>
        </p:nvSpPr>
        <p:spPr>
          <a:xfrm>
            <a:off x="10782300" y="6407149"/>
            <a:ext cx="858838" cy="365125"/>
          </a:xfrm>
        </p:spPr>
        <p:txBody>
          <a:bodyPr/>
          <a:lstStyle>
            <a:lvl1pPr>
              <a:defRPr>
                <a:solidFill>
                  <a:schemeClr val="bg1"/>
                </a:solidFill>
              </a:defRPr>
            </a:lvl1pPr>
          </a:lstStyle>
          <a:p>
            <a:fld id="{DD589A36-170F-7348-BCDB-23CF9D860473}" type="slidenum">
              <a:rPr lang="it-IT" smtClean="0"/>
              <a:pPr/>
              <a:t>‹N›</a:t>
            </a:fld>
            <a:endParaRPr lang="it-IT"/>
          </a:p>
        </p:txBody>
      </p:sp>
      <p:sp>
        <p:nvSpPr>
          <p:cNvPr id="11" name="Titolo 1">
            <a:extLst>
              <a:ext uri="{FF2B5EF4-FFF2-40B4-BE49-F238E27FC236}">
                <a16:creationId xmlns:a16="http://schemas.microsoft.com/office/drawing/2014/main" id="{43648051-217F-4334-86E5-C5962EAEB030}"/>
              </a:ext>
            </a:extLst>
          </p:cNvPr>
          <p:cNvSpPr>
            <a:spLocks noGrp="1"/>
          </p:cNvSpPr>
          <p:nvPr>
            <p:ph type="title"/>
          </p:nvPr>
        </p:nvSpPr>
        <p:spPr>
          <a:xfrm>
            <a:off x="419100" y="365126"/>
            <a:ext cx="11222038" cy="463550"/>
          </a:xfrm>
        </p:spPr>
        <p:txBody>
          <a:bodyPr/>
          <a:lstStyle/>
          <a:p>
            <a:endParaRPr lang="it-IT"/>
          </a:p>
        </p:txBody>
      </p:sp>
    </p:spTree>
    <p:extLst>
      <p:ext uri="{BB962C8B-B14F-4D97-AF65-F5344CB8AC3E}">
        <p14:creationId xmlns:p14="http://schemas.microsoft.com/office/powerpoint/2010/main" val="420216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Slide interna Blu">
    <p:bg>
      <p:bgPr>
        <a:solidFill>
          <a:srgbClr val="003A70"/>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2522AE-B4DE-BE46-8DCD-711FCF7BB205}"/>
              </a:ext>
            </a:extLst>
          </p:cNvPr>
          <p:cNvSpPr>
            <a:spLocks noGrp="1"/>
          </p:cNvSpPr>
          <p:nvPr>
            <p:ph type="title"/>
          </p:nvPr>
        </p:nvSpPr>
        <p:spPr/>
        <p:txBody>
          <a:bodyPr/>
          <a:lstStyle>
            <a:lvl1pPr>
              <a:defRPr sz="2600" b="0">
                <a:solidFill>
                  <a:schemeClr val="bg1"/>
                </a:solidFill>
                <a:latin typeface="Luiss Sans" pitchFamily="2" charset="0"/>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032322D5-CD07-334E-AC52-C62261E6AA20}"/>
              </a:ext>
            </a:extLst>
          </p:cNvPr>
          <p:cNvSpPr>
            <a:spLocks noGrp="1"/>
          </p:cNvSpPr>
          <p:nvPr>
            <p:ph idx="1"/>
          </p:nvPr>
        </p:nvSpPr>
        <p:spPr>
          <a:xfrm>
            <a:off x="419100" y="1536971"/>
            <a:ext cx="11222038" cy="4214874"/>
          </a:xfrm>
        </p:spPr>
        <p:txBody>
          <a:bodyPr>
            <a:normAutofit/>
          </a:bodyPr>
          <a:lstStyle>
            <a:lvl1pPr>
              <a:lnSpc>
                <a:spcPct val="100000"/>
              </a:lnSpc>
              <a:defRPr sz="3200">
                <a:solidFill>
                  <a:schemeClr val="bg1"/>
                </a:solidFill>
                <a:latin typeface="Luiss Sans" pitchFamily="2" charset="0"/>
                <a:cs typeface="Calibri" panose="020F0502020204030204" pitchFamily="34" charset="0"/>
              </a:defRPr>
            </a:lvl1pPr>
          </a:lstStyle>
          <a:p>
            <a:r>
              <a:rPr lang="it-IT" dirty="0"/>
              <a:t>Modifica gli stili del testo dello schema
Secondo livello
Terzo livello
Quarto livello
Quinto livello</a:t>
            </a:r>
          </a:p>
        </p:txBody>
      </p:sp>
      <p:pic>
        <p:nvPicPr>
          <p:cNvPr id="8" name="89E10080-2E6B-4146-9D42-73323299573D">
            <a:extLst>
              <a:ext uri="{FF2B5EF4-FFF2-40B4-BE49-F238E27FC236}">
                <a16:creationId xmlns:a16="http://schemas.microsoft.com/office/drawing/2014/main" id="{BE2F06DD-0AB3-4FEC-AA8F-01D06E9BBE4E}"/>
              </a:ext>
            </a:extLst>
          </p:cNvPr>
          <p:cNvPicPr>
            <a:picLocks noChangeAspect="1" noChangeArrowheads="1"/>
          </p:cNvPicPr>
          <p:nvPr userDrawn="1"/>
        </p:nvPicPr>
        <p:blipFill rotWithShape="1">
          <a:blip r:embed="rId2" r:link="rId3">
            <a:extLst>
              <a:ext uri="{28A0092B-C50C-407E-A947-70E740481C1C}">
                <a14:useLocalDpi xmlns:a14="http://schemas.microsoft.com/office/drawing/2010/main" val="0"/>
              </a:ext>
            </a:extLst>
          </a:blip>
          <a:srcRect t="91307"/>
          <a:stretch>
            <a:fillRect/>
          </a:stretch>
        </p:blipFill>
        <p:spPr bwMode="auto">
          <a:xfrm>
            <a:off x="-1" y="6298313"/>
            <a:ext cx="12191999" cy="596199"/>
          </a:xfrm>
          <a:prstGeom prst="rect">
            <a:avLst/>
          </a:prstGeom>
          <a:noFill/>
          <a:extLst>
            <a:ext uri="{909E8E84-426E-40DD-AFC4-6F175D3DCCD1}">
              <a14:hiddenFill xmlns:a14="http://schemas.microsoft.com/office/drawing/2010/main">
                <a:solidFill>
                  <a:srgbClr val="FFFFFF"/>
                </a:solidFill>
              </a14:hiddenFill>
            </a:ext>
          </a:extLst>
        </p:spPr>
      </p:pic>
      <p:sp>
        <p:nvSpPr>
          <p:cNvPr id="9" name="Segnaposto piè di pagina 4">
            <a:extLst>
              <a:ext uri="{FF2B5EF4-FFF2-40B4-BE49-F238E27FC236}">
                <a16:creationId xmlns:a16="http://schemas.microsoft.com/office/drawing/2014/main" id="{53ECEAFB-ABD0-4021-8DA4-5D6E4B650591}"/>
              </a:ext>
            </a:extLst>
          </p:cNvPr>
          <p:cNvSpPr>
            <a:spLocks noGrp="1"/>
          </p:cNvSpPr>
          <p:nvPr>
            <p:ph type="ftr" sz="quarter" idx="11"/>
          </p:nvPr>
        </p:nvSpPr>
        <p:spPr>
          <a:xfrm>
            <a:off x="2850776" y="6407149"/>
            <a:ext cx="7769412" cy="365125"/>
          </a:xfrm>
        </p:spPr>
        <p:txBody>
          <a:bodyPr/>
          <a:lstStyle>
            <a:lvl1pPr>
              <a:defRPr>
                <a:solidFill>
                  <a:schemeClr val="bg1"/>
                </a:solidFill>
              </a:defRPr>
            </a:lvl1pPr>
          </a:lstStyle>
          <a:p>
            <a:r>
              <a:rPr lang="it-IT" dirty="0"/>
              <a:t>Titolo della Presentazione/Sezione</a:t>
            </a:r>
            <a:endParaRPr lang="it-IT" dirty="0">
              <a:solidFill>
                <a:schemeClr val="bg1"/>
              </a:solidFill>
            </a:endParaRPr>
          </a:p>
        </p:txBody>
      </p:sp>
      <p:sp>
        <p:nvSpPr>
          <p:cNvPr id="10" name="Segnaposto numero diapositiva 5">
            <a:extLst>
              <a:ext uri="{FF2B5EF4-FFF2-40B4-BE49-F238E27FC236}">
                <a16:creationId xmlns:a16="http://schemas.microsoft.com/office/drawing/2014/main" id="{CEACC18B-3E11-4302-937C-6475C8957952}"/>
              </a:ext>
            </a:extLst>
          </p:cNvPr>
          <p:cNvSpPr>
            <a:spLocks noGrp="1"/>
          </p:cNvSpPr>
          <p:nvPr>
            <p:ph type="sldNum" sz="quarter" idx="12"/>
          </p:nvPr>
        </p:nvSpPr>
        <p:spPr>
          <a:xfrm>
            <a:off x="10782300" y="6407149"/>
            <a:ext cx="858838" cy="365125"/>
          </a:xfrm>
        </p:spPr>
        <p:txBody>
          <a:bodyPr/>
          <a:lstStyle>
            <a:lvl1pPr>
              <a:defRPr>
                <a:solidFill>
                  <a:schemeClr val="bg1"/>
                </a:solidFill>
              </a:defRPr>
            </a:lvl1pPr>
          </a:lstStyle>
          <a:p>
            <a:fld id="{DD589A36-170F-7348-BCDB-23CF9D860473}" type="slidenum">
              <a:rPr lang="it-IT" smtClean="0"/>
              <a:pPr/>
              <a:t>‹N›</a:t>
            </a:fld>
            <a:endParaRPr lang="it-IT"/>
          </a:p>
        </p:txBody>
      </p:sp>
    </p:spTree>
    <p:extLst>
      <p:ext uri="{BB962C8B-B14F-4D97-AF65-F5344CB8AC3E}">
        <p14:creationId xmlns:p14="http://schemas.microsoft.com/office/powerpoint/2010/main" val="10710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Slide interna a due colonne">
    <p:spTree>
      <p:nvGrpSpPr>
        <p:cNvPr id="1" name=""/>
        <p:cNvGrpSpPr/>
        <p:nvPr/>
      </p:nvGrpSpPr>
      <p:grpSpPr>
        <a:xfrm>
          <a:off x="0" y="0"/>
          <a:ext cx="0" cy="0"/>
          <a:chOff x="0" y="0"/>
          <a:chExt cx="0" cy="0"/>
        </a:xfrm>
      </p:grpSpPr>
      <p:pic>
        <p:nvPicPr>
          <p:cNvPr id="14" name="Immagine 13">
            <a:extLst>
              <a:ext uri="{FF2B5EF4-FFF2-40B4-BE49-F238E27FC236}">
                <a16:creationId xmlns:a16="http://schemas.microsoft.com/office/drawing/2014/main" id="{C095F467-EDA2-4AE1-9BA9-5928C243E658}"/>
              </a:ext>
            </a:extLst>
          </p:cNvPr>
          <p:cNvPicPr>
            <a:picLocks noChangeAspect="1"/>
          </p:cNvPicPr>
          <p:nvPr userDrawn="1"/>
        </p:nvPicPr>
        <p:blipFill rotWithShape="1">
          <a:blip r:embed="rId2"/>
          <a:srcRect l="20727" t="90166" r="9089" b="2415"/>
          <a:stretch/>
        </p:blipFill>
        <p:spPr>
          <a:xfrm>
            <a:off x="0" y="6356518"/>
            <a:ext cx="12192000" cy="501481"/>
          </a:xfrm>
          <a:prstGeom prst="rect">
            <a:avLst/>
          </a:prstGeom>
        </p:spPr>
      </p:pic>
      <p:sp>
        <p:nvSpPr>
          <p:cNvPr id="2" name="Titolo 1">
            <a:extLst>
              <a:ext uri="{FF2B5EF4-FFF2-40B4-BE49-F238E27FC236}">
                <a16:creationId xmlns:a16="http://schemas.microsoft.com/office/drawing/2014/main" id="{AFCF852A-D30A-CC4D-BB28-885647985C0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A87984D-29CE-3442-8C11-C7B68CA421BA}"/>
              </a:ext>
            </a:extLst>
          </p:cNvPr>
          <p:cNvSpPr>
            <a:spLocks noGrp="1"/>
          </p:cNvSpPr>
          <p:nvPr>
            <p:ph sz="half" idx="1" hasCustomPrompt="1"/>
          </p:nvPr>
        </p:nvSpPr>
        <p:spPr>
          <a:xfrm>
            <a:off x="419099" y="1528003"/>
            <a:ext cx="5359131" cy="4351338"/>
          </a:xfrm>
        </p:spPr>
        <p:txBody>
          <a:bodyPr anchor="t">
            <a:normAutofit/>
          </a:bodyPr>
          <a:lstStyle>
            <a:lvl1pPr>
              <a:defRPr sz="2400">
                <a:solidFill>
                  <a:schemeClr val="tx1">
                    <a:lumMod val="65000"/>
                    <a:lumOff val="35000"/>
                  </a:schemeClr>
                </a:solidFill>
                <a:latin typeface="Luiss Sans" pitchFamily="2" charset="0"/>
                <a:cs typeface="Calibri" panose="020F0502020204030204" pitchFamily="34" charset="0"/>
              </a:defRPr>
            </a:lvl1pPr>
          </a:lstStyle>
          <a:p>
            <a:r>
              <a:rPr lang="it-IT" dirty="0"/>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6020D039-24D7-3D4C-AC12-8A561B0819C2}"/>
              </a:ext>
            </a:extLst>
          </p:cNvPr>
          <p:cNvSpPr>
            <a:spLocks noGrp="1"/>
          </p:cNvSpPr>
          <p:nvPr>
            <p:ph sz="half" idx="2" hasCustomPrompt="1"/>
          </p:nvPr>
        </p:nvSpPr>
        <p:spPr>
          <a:xfrm>
            <a:off x="6030118" y="1534556"/>
            <a:ext cx="5611019" cy="4351338"/>
          </a:xfrm>
        </p:spPr>
        <p:txBody>
          <a:bodyPr anchor="t">
            <a:normAutofit/>
          </a:bodyPr>
          <a:lstStyle>
            <a:lvl1pPr>
              <a:defRPr sz="2400">
                <a:solidFill>
                  <a:schemeClr val="tx1">
                    <a:lumMod val="65000"/>
                    <a:lumOff val="35000"/>
                  </a:schemeClr>
                </a:solidFill>
                <a:latin typeface="Luiss Sans" pitchFamily="2" charset="0"/>
                <a:cs typeface="Calibri" panose="020F0502020204030204" pitchFamily="34" charset="0"/>
              </a:defRPr>
            </a:lvl1pPr>
          </a:lstStyle>
          <a:p>
            <a:r>
              <a:rPr lang="it-IT" dirty="0"/>
              <a:t>Modifica gli stili del testo dello schema
Secondo livello
Terzo livello
Quarto livello
Quinto livello</a:t>
            </a:r>
          </a:p>
        </p:txBody>
      </p:sp>
      <p:sp>
        <p:nvSpPr>
          <p:cNvPr id="10" name="Segnaposto piè di pagina 4">
            <a:extLst>
              <a:ext uri="{FF2B5EF4-FFF2-40B4-BE49-F238E27FC236}">
                <a16:creationId xmlns:a16="http://schemas.microsoft.com/office/drawing/2014/main" id="{8B0896EF-3FC0-48DC-A570-8DCD06C4CC9A}"/>
              </a:ext>
            </a:extLst>
          </p:cNvPr>
          <p:cNvSpPr>
            <a:spLocks noGrp="1"/>
          </p:cNvSpPr>
          <p:nvPr>
            <p:ph type="ftr" sz="quarter" idx="11"/>
          </p:nvPr>
        </p:nvSpPr>
        <p:spPr>
          <a:xfrm>
            <a:off x="2850776" y="6407149"/>
            <a:ext cx="7769412" cy="365125"/>
          </a:xfrm>
        </p:spPr>
        <p:txBody>
          <a:bodyPr/>
          <a:lstStyle>
            <a:lvl1pPr>
              <a:defRPr>
                <a:solidFill>
                  <a:schemeClr val="bg1"/>
                </a:solidFill>
              </a:defRPr>
            </a:lvl1pPr>
          </a:lstStyle>
          <a:p>
            <a:r>
              <a:rPr lang="it-IT" dirty="0"/>
              <a:t>Titolo della Presentazione/Sezione</a:t>
            </a:r>
            <a:endParaRPr lang="it-IT" dirty="0">
              <a:solidFill>
                <a:schemeClr val="bg1"/>
              </a:solidFill>
            </a:endParaRPr>
          </a:p>
        </p:txBody>
      </p:sp>
      <p:sp>
        <p:nvSpPr>
          <p:cNvPr id="11" name="Segnaposto numero diapositiva 5">
            <a:extLst>
              <a:ext uri="{FF2B5EF4-FFF2-40B4-BE49-F238E27FC236}">
                <a16:creationId xmlns:a16="http://schemas.microsoft.com/office/drawing/2014/main" id="{7809DD6F-79DB-4488-BC5E-A70BC38D9EBD}"/>
              </a:ext>
            </a:extLst>
          </p:cNvPr>
          <p:cNvSpPr>
            <a:spLocks noGrp="1"/>
          </p:cNvSpPr>
          <p:nvPr>
            <p:ph type="sldNum" sz="quarter" idx="12"/>
          </p:nvPr>
        </p:nvSpPr>
        <p:spPr>
          <a:xfrm>
            <a:off x="10782300" y="6407149"/>
            <a:ext cx="858838" cy="365125"/>
          </a:xfrm>
        </p:spPr>
        <p:txBody>
          <a:bodyPr/>
          <a:lstStyle>
            <a:lvl1pPr>
              <a:defRPr>
                <a:solidFill>
                  <a:schemeClr val="bg1"/>
                </a:solidFill>
              </a:defRPr>
            </a:lvl1pPr>
          </a:lstStyle>
          <a:p>
            <a:fld id="{DD589A36-170F-7348-BCDB-23CF9D860473}" type="slidenum">
              <a:rPr lang="it-IT" smtClean="0"/>
              <a:pPr/>
              <a:t>‹N›</a:t>
            </a:fld>
            <a:endParaRPr lang="it-IT"/>
          </a:p>
        </p:txBody>
      </p:sp>
    </p:spTree>
    <p:extLst>
      <p:ext uri="{BB962C8B-B14F-4D97-AF65-F5344CB8AC3E}">
        <p14:creationId xmlns:p14="http://schemas.microsoft.com/office/powerpoint/2010/main" val="332638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pertina testo - Bianca">
    <p:spTree>
      <p:nvGrpSpPr>
        <p:cNvPr id="1" name=""/>
        <p:cNvGrpSpPr/>
        <p:nvPr/>
      </p:nvGrpSpPr>
      <p:grpSpPr>
        <a:xfrm>
          <a:off x="0" y="0"/>
          <a:ext cx="0" cy="0"/>
          <a:chOff x="0" y="0"/>
          <a:chExt cx="0" cy="0"/>
        </a:xfrm>
      </p:grpSpPr>
      <p:pic>
        <p:nvPicPr>
          <p:cNvPr id="14" name="Immagine 13">
            <a:extLst>
              <a:ext uri="{FF2B5EF4-FFF2-40B4-BE49-F238E27FC236}">
                <a16:creationId xmlns:a16="http://schemas.microsoft.com/office/drawing/2014/main" id="{83B7A471-0086-478C-B3A6-F1D3DFC91952}"/>
              </a:ext>
            </a:extLst>
          </p:cNvPr>
          <p:cNvPicPr>
            <a:picLocks noChangeAspect="1"/>
          </p:cNvPicPr>
          <p:nvPr userDrawn="1"/>
        </p:nvPicPr>
        <p:blipFill rotWithShape="1">
          <a:blip r:embed="rId2"/>
          <a:srcRect l="20727" t="27401" r="9089" b="2417"/>
          <a:stretch/>
        </p:blipFill>
        <p:spPr>
          <a:xfrm>
            <a:off x="0" y="-42862"/>
            <a:ext cx="12268200" cy="6900861"/>
          </a:xfrm>
          <a:prstGeom prst="rect">
            <a:avLst/>
          </a:prstGeom>
        </p:spPr>
      </p:pic>
      <p:sp>
        <p:nvSpPr>
          <p:cNvPr id="8" name="Rettangolo 7">
            <a:extLst>
              <a:ext uri="{FF2B5EF4-FFF2-40B4-BE49-F238E27FC236}">
                <a16:creationId xmlns:a16="http://schemas.microsoft.com/office/drawing/2014/main" id="{3AFB0FFA-2EF5-444C-A612-AEBE11114982}"/>
              </a:ext>
            </a:extLst>
          </p:cNvPr>
          <p:cNvSpPr/>
          <p:nvPr userDrawn="1"/>
        </p:nvSpPr>
        <p:spPr>
          <a:xfrm>
            <a:off x="0" y="0"/>
            <a:ext cx="12268200" cy="5367664"/>
          </a:xfrm>
          <a:prstGeom prst="rect">
            <a:avLst/>
          </a:prstGeom>
          <a:solidFill>
            <a:schemeClr val="accent1">
              <a:alpha val="69000"/>
            </a:schemeClr>
          </a:solidFill>
          <a:ln>
            <a:solidFill>
              <a:srgbClr val="003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ctangle 6">
            <a:extLst>
              <a:ext uri="{FF2B5EF4-FFF2-40B4-BE49-F238E27FC236}">
                <a16:creationId xmlns:a16="http://schemas.microsoft.com/office/drawing/2014/main" id="{94094FC8-1221-49D2-B530-32889A6EB47B}"/>
              </a:ext>
            </a:extLst>
          </p:cNvPr>
          <p:cNvSpPr>
            <a:spLocks noChangeArrowheads="1"/>
          </p:cNvSpPr>
          <p:nvPr userDrawn="1"/>
        </p:nvSpPr>
        <p:spPr bwMode="auto">
          <a:xfrm>
            <a:off x="0" y="0"/>
            <a:ext cx="812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522271" y="2586254"/>
            <a:ext cx="11189995" cy="547200"/>
          </a:xfrm>
        </p:spPr>
        <p:txBody>
          <a:bodyPr lIns="0" tIns="0" rIns="0" bIns="0" anchor="t" anchorCtr="0">
            <a:spAutoFit/>
          </a:bodyPr>
          <a:lstStyle>
            <a:lvl1pPr algn="l">
              <a:defRPr sz="3800" b="1" i="0">
                <a:solidFill>
                  <a:schemeClr val="bg1"/>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522271" y="3157121"/>
            <a:ext cx="11189994" cy="619850"/>
          </a:xfrm>
        </p:spPr>
        <p:txBody>
          <a:bodyPr lIns="0" tIns="0" rIns="0" bIns="0" anchor="t">
            <a:spAutoFit/>
          </a:bodyPr>
          <a:lstStyle>
            <a:lvl1pPr marL="0" indent="0" algn="l">
              <a:buNone/>
              <a:defRPr sz="3800">
                <a:solidFill>
                  <a:schemeClr val="bg1"/>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522271" y="3891534"/>
            <a:ext cx="5565913" cy="547200"/>
          </a:xfrm>
          <a:prstGeom prst="rect">
            <a:avLst/>
          </a:prstGeom>
        </p:spPr>
        <p:txBody>
          <a:bodyPr lIns="0" tIns="0" rIns="0" bIns="0" anchor="b"/>
          <a:lstStyle>
            <a:lvl1pPr algn="l">
              <a:defRPr sz="2200" b="1" i="0">
                <a:solidFill>
                  <a:schemeClr val="bg1"/>
                </a:solidFill>
                <a:latin typeface="Luiss Sans" pitchFamily="2" charset="0"/>
              </a:defRPr>
            </a:lvl1pPr>
          </a:lstStyle>
          <a:p>
            <a:fld id="{90A97C65-1B54-DB47-A604-7DF0E350DE20}" type="datetime4">
              <a:rPr lang="it-IT" smtClean="0"/>
              <a:pPr/>
              <a:t>27 febbraio 2024</a:t>
            </a:fld>
            <a:endParaRPr lang="it-IT" dirty="0"/>
          </a:p>
        </p:txBody>
      </p:sp>
      <p:sp>
        <p:nvSpPr>
          <p:cNvPr id="32" name="Segnaposto testo 77">
            <a:extLst>
              <a:ext uri="{FF2B5EF4-FFF2-40B4-BE49-F238E27FC236}">
                <a16:creationId xmlns:a16="http://schemas.microsoft.com/office/drawing/2014/main" id="{11E9754D-4544-094C-90CE-D95DEC303D3D}"/>
              </a:ext>
            </a:extLst>
          </p:cNvPr>
          <p:cNvSpPr>
            <a:spLocks noGrp="1"/>
          </p:cNvSpPr>
          <p:nvPr>
            <p:ph type="body" sz="quarter" idx="11" hasCustomPrompt="1"/>
          </p:nvPr>
        </p:nvSpPr>
        <p:spPr>
          <a:xfrm>
            <a:off x="522271" y="900097"/>
            <a:ext cx="6889750" cy="724967"/>
          </a:xfrm>
        </p:spPr>
        <p:txBody>
          <a:bodyPr lIns="0" tIns="0" rIns="0" bIns="0" anchor="t">
            <a:noAutofit/>
          </a:bodyPr>
          <a:lstStyle>
            <a:lvl1pPr marL="0" indent="0">
              <a:lnSpc>
                <a:spcPct val="90000"/>
              </a:lnSpc>
              <a:spcBef>
                <a:spcPts val="0"/>
              </a:spcBef>
              <a:buNone/>
              <a:defRPr lang="it-IT" sz="2000" b="0" i="0" smtClean="0">
                <a:solidFill>
                  <a:schemeClr val="bg1"/>
                </a:solidFill>
                <a:effectLst/>
                <a:latin typeface="Luiss Sans" pitchFamily="2" charset="0"/>
              </a:defRPr>
            </a:lvl1pPr>
          </a:lstStyle>
          <a:p>
            <a:r>
              <a:rPr lang="it-IT" dirty="0"/>
              <a:t>Professore a contratto di diritto tributario nell’</a:t>
            </a:r>
            <a:r>
              <a:rPr lang="it-IT" dirty="0" err="1"/>
              <a:t>a.a</a:t>
            </a:r>
            <a:r>
              <a:rPr lang="it-IT" dirty="0"/>
              <a:t>. 2020/2021</a:t>
            </a:r>
            <a:br>
              <a:rPr lang="it-IT" dirty="0"/>
            </a:br>
            <a:r>
              <a:rPr lang="it-IT" dirty="0"/>
              <a:t>Università Luiss Guido Carli</a:t>
            </a:r>
            <a:endParaRPr lang="it-IT" dirty="0">
              <a:solidFill>
                <a:srgbClr val="004274"/>
              </a:solidFill>
              <a:effectLst/>
              <a:latin typeface="Luiss type" pitchFamily="2" charset="77"/>
            </a:endParaRPr>
          </a:p>
        </p:txBody>
      </p:sp>
      <p:sp>
        <p:nvSpPr>
          <p:cNvPr id="7" name="CasellaDiTesto 6">
            <a:extLst>
              <a:ext uri="{FF2B5EF4-FFF2-40B4-BE49-F238E27FC236}">
                <a16:creationId xmlns:a16="http://schemas.microsoft.com/office/drawing/2014/main" id="{4F48BF19-5644-BB43-8AD2-AEB567996144}"/>
              </a:ext>
            </a:extLst>
          </p:cNvPr>
          <p:cNvSpPr txBox="1"/>
          <p:nvPr userDrawn="1"/>
        </p:nvSpPr>
        <p:spPr>
          <a:xfrm>
            <a:off x="522271" y="500698"/>
            <a:ext cx="5553075" cy="264671"/>
          </a:xfrm>
          <a:prstGeom prst="rect">
            <a:avLst/>
          </a:prstGeom>
          <a:noFill/>
        </p:spPr>
        <p:txBody>
          <a:bodyPr wrap="square" lIns="0" tIns="0" rIns="0" bIns="0" rtlCol="0" anchor="t">
            <a:noAutofit/>
          </a:bodyPr>
          <a:lstStyle/>
          <a:p>
            <a:pPr algn="l"/>
            <a:r>
              <a:rPr lang="it-IT" sz="2400" b="1" i="0" dirty="0">
                <a:solidFill>
                  <a:schemeClr val="bg1"/>
                </a:solidFill>
                <a:latin typeface="Luiss Sans" pitchFamily="2" charset="0"/>
              </a:rPr>
              <a:t>Valentino Tamburro, PhD</a:t>
            </a:r>
          </a:p>
        </p:txBody>
      </p:sp>
      <p:sp>
        <p:nvSpPr>
          <p:cNvPr id="5" name="Rectangle 2">
            <a:extLst>
              <a:ext uri="{FF2B5EF4-FFF2-40B4-BE49-F238E27FC236}">
                <a16:creationId xmlns:a16="http://schemas.microsoft.com/office/drawing/2014/main" id="{2873242C-B7B0-4354-B85B-6C5D5551F056}"/>
              </a:ext>
            </a:extLst>
          </p:cNvPr>
          <p:cNvSpPr>
            <a:spLocks noChangeArrowheads="1"/>
          </p:cNvSpPr>
          <p:nvPr userDrawn="1"/>
        </p:nvSpPr>
        <p:spPr bwMode="auto">
          <a:xfrm>
            <a:off x="1590261" y="7653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6" name="Rectangle 4">
            <a:extLst>
              <a:ext uri="{FF2B5EF4-FFF2-40B4-BE49-F238E27FC236}">
                <a16:creationId xmlns:a16="http://schemas.microsoft.com/office/drawing/2014/main" id="{53014CC6-EB6B-4C6B-B3DF-3097F79983B3}"/>
              </a:ext>
            </a:extLst>
          </p:cNvPr>
          <p:cNvSpPr>
            <a:spLocks noChangeArrowheads="1"/>
          </p:cNvSpPr>
          <p:nvPr userDrawn="1"/>
        </p:nvSpPr>
        <p:spPr bwMode="auto">
          <a:xfrm flipV="1">
            <a:off x="-2991854" y="-3429000"/>
            <a:ext cx="620829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34589356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864">
          <p15:clr>
            <a:srgbClr val="FBAE40"/>
          </p15:clr>
        </p15:guide>
        <p15:guide id="5" orient="horz" pos="3517">
          <p15:clr>
            <a:srgbClr val="FBAE40"/>
          </p15:clr>
        </p15:guide>
        <p15:guide id="7" orient="horz" pos="2742">
          <p15:clr>
            <a:srgbClr val="FBAE40"/>
          </p15:clr>
        </p15:guide>
        <p15:guide id="8" orient="horz" pos="1091">
          <p15:clr>
            <a:srgbClr val="FBAE40"/>
          </p15:clr>
        </p15:guide>
        <p15:guide id="10" pos="5011">
          <p15:clr>
            <a:srgbClr val="FBAE40"/>
          </p15:clr>
        </p15:guide>
        <p15:guide id="11" pos="467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pertina testo - Bianc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522271" y="2586254"/>
            <a:ext cx="11189995" cy="547200"/>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522271" y="3157121"/>
            <a:ext cx="11189994" cy="619850"/>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522271" y="3891534"/>
            <a:ext cx="5565913" cy="547200"/>
          </a:xfrm>
          <a:prstGeom prst="rect">
            <a:avLst/>
          </a:prstGeo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27 febbraio 2024</a:t>
            </a:fld>
            <a:endParaRPr lang="it-IT" dirty="0"/>
          </a:p>
        </p:txBody>
      </p:sp>
      <p:sp>
        <p:nvSpPr>
          <p:cNvPr id="5" name="Rectangle 2">
            <a:extLst>
              <a:ext uri="{FF2B5EF4-FFF2-40B4-BE49-F238E27FC236}">
                <a16:creationId xmlns:a16="http://schemas.microsoft.com/office/drawing/2014/main" id="{2873242C-B7B0-4354-B85B-6C5D5551F056}"/>
              </a:ext>
            </a:extLst>
          </p:cNvPr>
          <p:cNvSpPr>
            <a:spLocks noChangeArrowheads="1"/>
          </p:cNvSpPr>
          <p:nvPr userDrawn="1"/>
        </p:nvSpPr>
        <p:spPr bwMode="auto">
          <a:xfrm>
            <a:off x="1590261" y="7653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6" name="Rectangle 4">
            <a:extLst>
              <a:ext uri="{FF2B5EF4-FFF2-40B4-BE49-F238E27FC236}">
                <a16:creationId xmlns:a16="http://schemas.microsoft.com/office/drawing/2014/main" id="{53014CC6-EB6B-4C6B-B3DF-3097F79983B3}"/>
              </a:ext>
            </a:extLst>
          </p:cNvPr>
          <p:cNvSpPr>
            <a:spLocks noChangeArrowheads="1"/>
          </p:cNvSpPr>
          <p:nvPr userDrawn="1"/>
        </p:nvSpPr>
        <p:spPr bwMode="auto">
          <a:xfrm flipV="1">
            <a:off x="-2991854" y="-3429000"/>
            <a:ext cx="620829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0" name="Immagine 9">
            <a:extLst>
              <a:ext uri="{FF2B5EF4-FFF2-40B4-BE49-F238E27FC236}">
                <a16:creationId xmlns:a16="http://schemas.microsoft.com/office/drawing/2014/main" id="{FBC861EA-BF81-4F29-9A98-686F85AB06FD}"/>
              </a:ext>
            </a:extLst>
          </p:cNvPr>
          <p:cNvPicPr>
            <a:picLocks noChangeAspect="1"/>
          </p:cNvPicPr>
          <p:nvPr userDrawn="1"/>
        </p:nvPicPr>
        <p:blipFill rotWithShape="1">
          <a:blip r:embed="rId2"/>
          <a:srcRect l="20727" t="81646" r="9089" b="2415"/>
          <a:stretch/>
        </p:blipFill>
        <p:spPr>
          <a:xfrm>
            <a:off x="0" y="5780626"/>
            <a:ext cx="12192000" cy="1077374"/>
          </a:xfrm>
          <a:prstGeom prst="rect">
            <a:avLst/>
          </a:prstGeom>
        </p:spPr>
      </p:pic>
      <p:sp>
        <p:nvSpPr>
          <p:cNvPr id="41" name="CasellaDiTesto 40">
            <a:extLst>
              <a:ext uri="{FF2B5EF4-FFF2-40B4-BE49-F238E27FC236}">
                <a16:creationId xmlns:a16="http://schemas.microsoft.com/office/drawing/2014/main" id="{F98F44B2-3127-40F3-ACD7-8E365352666F}"/>
              </a:ext>
            </a:extLst>
          </p:cNvPr>
          <p:cNvSpPr txBox="1"/>
          <p:nvPr userDrawn="1"/>
        </p:nvSpPr>
        <p:spPr>
          <a:xfrm>
            <a:off x="442913" y="789037"/>
            <a:ext cx="5553075" cy="264671"/>
          </a:xfrm>
          <a:prstGeom prst="rect">
            <a:avLst/>
          </a:prstGeom>
          <a:noFill/>
        </p:spPr>
        <p:txBody>
          <a:bodyPr wrap="square" lIns="0" tIns="0" rIns="0" bIns="0" rtlCol="0" anchor="t">
            <a:noAutofit/>
          </a:bodyPr>
          <a:lstStyle/>
          <a:p>
            <a:pPr algn="l"/>
            <a:r>
              <a:rPr lang="it-IT" sz="2400" b="1" i="0" dirty="0">
                <a:solidFill>
                  <a:srgbClr val="003A70"/>
                </a:solidFill>
                <a:latin typeface="Luiss Sans" pitchFamily="2" charset="0"/>
              </a:rPr>
              <a:t>Valentino Tamburro, PhD</a:t>
            </a:r>
          </a:p>
        </p:txBody>
      </p:sp>
      <p:sp>
        <p:nvSpPr>
          <p:cNvPr id="43" name="CasellaDiTesto 42">
            <a:extLst>
              <a:ext uri="{FF2B5EF4-FFF2-40B4-BE49-F238E27FC236}">
                <a16:creationId xmlns:a16="http://schemas.microsoft.com/office/drawing/2014/main" id="{0C73A61C-9105-47F7-831D-69B7093D321B}"/>
              </a:ext>
            </a:extLst>
          </p:cNvPr>
          <p:cNvSpPr txBox="1"/>
          <p:nvPr userDrawn="1"/>
        </p:nvSpPr>
        <p:spPr>
          <a:xfrm>
            <a:off x="442913" y="1077375"/>
            <a:ext cx="7591424" cy="707886"/>
          </a:xfrm>
          <a:prstGeom prst="rect">
            <a:avLst/>
          </a:prstGeom>
          <a:noFill/>
        </p:spPr>
        <p:txBody>
          <a:bodyPr wrap="square" lIns="0">
            <a:spAutoFit/>
          </a:bodyPr>
          <a:lstStyle/>
          <a:p>
            <a:r>
              <a:rPr lang="it-IT" sz="2000" dirty="0">
                <a:solidFill>
                  <a:srgbClr val="003A70"/>
                </a:solidFill>
                <a:latin typeface="Luiss Sans" pitchFamily="2" charset="0"/>
              </a:rPr>
              <a:t>Professore a contratto di diritto tributario nell’</a:t>
            </a:r>
            <a:r>
              <a:rPr lang="it-IT" sz="2000" dirty="0" err="1">
                <a:solidFill>
                  <a:srgbClr val="003A70"/>
                </a:solidFill>
                <a:latin typeface="Luiss Sans" pitchFamily="2" charset="0"/>
              </a:rPr>
              <a:t>a.a</a:t>
            </a:r>
            <a:r>
              <a:rPr lang="it-IT" sz="2000" dirty="0">
                <a:solidFill>
                  <a:srgbClr val="003A70"/>
                </a:solidFill>
                <a:latin typeface="Luiss Sans" pitchFamily="2" charset="0"/>
              </a:rPr>
              <a:t>. 2020/2021</a:t>
            </a:r>
            <a:br>
              <a:rPr lang="it-IT" sz="2000" dirty="0">
                <a:solidFill>
                  <a:srgbClr val="003A70"/>
                </a:solidFill>
                <a:latin typeface="Luiss Sans" pitchFamily="2" charset="0"/>
              </a:rPr>
            </a:br>
            <a:r>
              <a:rPr lang="it-IT" sz="2000" dirty="0">
                <a:solidFill>
                  <a:srgbClr val="003A70"/>
                </a:solidFill>
                <a:latin typeface="Luiss Sans" pitchFamily="2" charset="0"/>
              </a:rPr>
              <a:t>Università Luiss Guido Carli</a:t>
            </a:r>
            <a:endParaRPr lang="it-IT" sz="2000" dirty="0">
              <a:solidFill>
                <a:srgbClr val="003A70"/>
              </a:solidFill>
              <a:effectLst/>
              <a:latin typeface="Luiss Sans" pitchFamily="2" charset="0"/>
            </a:endParaRPr>
          </a:p>
        </p:txBody>
      </p:sp>
    </p:spTree>
    <p:extLst>
      <p:ext uri="{BB962C8B-B14F-4D97-AF65-F5344CB8AC3E}">
        <p14:creationId xmlns:p14="http://schemas.microsoft.com/office/powerpoint/2010/main" val="26088557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64" userDrawn="1">
          <p15:clr>
            <a:srgbClr val="FBAE40"/>
          </p15:clr>
        </p15:guide>
        <p15:guide id="5" orient="horz" pos="3517" userDrawn="1">
          <p15:clr>
            <a:srgbClr val="FBAE40"/>
          </p15:clr>
        </p15:guide>
        <p15:guide id="7" orient="horz" pos="2742" userDrawn="1">
          <p15:clr>
            <a:srgbClr val="FBAE40"/>
          </p15:clr>
        </p15:guide>
        <p15:guide id="8" orient="horz" pos="1091" userDrawn="1">
          <p15:clr>
            <a:srgbClr val="FBAE40"/>
          </p15:clr>
        </p15:guide>
        <p15:guide id="10" pos="5011" userDrawn="1">
          <p15:clr>
            <a:srgbClr val="FBAE40"/>
          </p15:clr>
        </p15:guide>
        <p15:guide id="11" pos="467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Slide interna Blu">
    <p:bg>
      <p:bgPr>
        <a:solidFill>
          <a:srgbClr val="003A70"/>
        </a:solidFill>
        <a:effectLst/>
      </p:bgPr>
    </p:bg>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BAB42EE8-5261-4FC3-918F-48309BAA6D5B}"/>
              </a:ext>
            </a:extLst>
          </p:cNvPr>
          <p:cNvPicPr>
            <a:picLocks noChangeAspect="1"/>
          </p:cNvPicPr>
          <p:nvPr userDrawn="1"/>
        </p:nvPicPr>
        <p:blipFill rotWithShape="1">
          <a:blip r:embed="rId2"/>
          <a:srcRect l="20727" t="27401" r="9089" b="2417"/>
          <a:stretch/>
        </p:blipFill>
        <p:spPr>
          <a:xfrm>
            <a:off x="0" y="-42862"/>
            <a:ext cx="12268200" cy="6900861"/>
          </a:xfrm>
          <a:prstGeom prst="rect">
            <a:avLst/>
          </a:prstGeom>
        </p:spPr>
      </p:pic>
      <p:sp>
        <p:nvSpPr>
          <p:cNvPr id="13" name="Rettangolo 12">
            <a:extLst>
              <a:ext uri="{FF2B5EF4-FFF2-40B4-BE49-F238E27FC236}">
                <a16:creationId xmlns:a16="http://schemas.microsoft.com/office/drawing/2014/main" id="{B6584D82-7050-4959-9CB6-84E2EDCBBDA0}"/>
              </a:ext>
            </a:extLst>
          </p:cNvPr>
          <p:cNvSpPr/>
          <p:nvPr userDrawn="1"/>
        </p:nvSpPr>
        <p:spPr>
          <a:xfrm>
            <a:off x="0" y="0"/>
            <a:ext cx="12268200" cy="5367664"/>
          </a:xfrm>
          <a:prstGeom prst="rect">
            <a:avLst/>
          </a:prstGeom>
          <a:solidFill>
            <a:schemeClr val="accent1">
              <a:alpha val="69000"/>
            </a:schemeClr>
          </a:solidFill>
          <a:ln>
            <a:solidFill>
              <a:srgbClr val="003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F82522AE-B4DE-BE46-8DCD-711FCF7BB205}"/>
              </a:ext>
            </a:extLst>
          </p:cNvPr>
          <p:cNvSpPr>
            <a:spLocks noGrp="1"/>
          </p:cNvSpPr>
          <p:nvPr>
            <p:ph type="title"/>
          </p:nvPr>
        </p:nvSpPr>
        <p:spPr/>
        <p:txBody>
          <a:bodyPr/>
          <a:lstStyle>
            <a:lvl1pPr>
              <a:defRPr sz="2600" b="0">
                <a:solidFill>
                  <a:schemeClr val="bg1"/>
                </a:solidFill>
                <a:latin typeface="Luiss Sans" pitchFamily="2" charset="0"/>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032322D5-CD07-334E-AC52-C62261E6AA20}"/>
              </a:ext>
            </a:extLst>
          </p:cNvPr>
          <p:cNvSpPr>
            <a:spLocks noGrp="1"/>
          </p:cNvSpPr>
          <p:nvPr>
            <p:ph idx="1"/>
          </p:nvPr>
        </p:nvSpPr>
        <p:spPr>
          <a:xfrm>
            <a:off x="419100" y="1536971"/>
            <a:ext cx="11222038" cy="4214874"/>
          </a:xfrm>
        </p:spPr>
        <p:txBody>
          <a:bodyPr>
            <a:normAutofit/>
          </a:bodyPr>
          <a:lstStyle>
            <a:lvl1pPr>
              <a:lnSpc>
                <a:spcPct val="100000"/>
              </a:lnSpc>
              <a:defRPr sz="3200">
                <a:solidFill>
                  <a:schemeClr val="bg1"/>
                </a:solidFill>
                <a:latin typeface="Luiss Sans" pitchFamily="2" charset="0"/>
                <a:cs typeface="Calibri" panose="020F0502020204030204" pitchFamily="34" charset="0"/>
              </a:defRPr>
            </a:lvl1pPr>
          </a:lstStyle>
          <a:p>
            <a:r>
              <a:rPr lang="it-IT" dirty="0"/>
              <a:t>Modifica gli stili del testo dello schema
Secondo livello
Terzo livello
Quarto livello
Quinto livello</a:t>
            </a:r>
          </a:p>
        </p:txBody>
      </p:sp>
      <p:sp>
        <p:nvSpPr>
          <p:cNvPr id="9" name="Segnaposto piè di pagina 4">
            <a:extLst>
              <a:ext uri="{FF2B5EF4-FFF2-40B4-BE49-F238E27FC236}">
                <a16:creationId xmlns:a16="http://schemas.microsoft.com/office/drawing/2014/main" id="{53ECEAFB-ABD0-4021-8DA4-5D6E4B650591}"/>
              </a:ext>
            </a:extLst>
          </p:cNvPr>
          <p:cNvSpPr>
            <a:spLocks noGrp="1"/>
          </p:cNvSpPr>
          <p:nvPr>
            <p:ph type="ftr" sz="quarter" idx="11"/>
          </p:nvPr>
        </p:nvSpPr>
        <p:spPr>
          <a:xfrm>
            <a:off x="2850776" y="6407149"/>
            <a:ext cx="7769412" cy="365125"/>
          </a:xfrm>
        </p:spPr>
        <p:txBody>
          <a:bodyPr/>
          <a:lstStyle>
            <a:lvl1pPr>
              <a:defRPr>
                <a:solidFill>
                  <a:schemeClr val="bg1"/>
                </a:solidFill>
              </a:defRPr>
            </a:lvl1pPr>
          </a:lstStyle>
          <a:p>
            <a:r>
              <a:rPr lang="it-IT" dirty="0"/>
              <a:t>Titolo della Presentazione/Sezione</a:t>
            </a:r>
            <a:endParaRPr lang="it-IT" dirty="0">
              <a:solidFill>
                <a:schemeClr val="bg1"/>
              </a:solidFill>
            </a:endParaRPr>
          </a:p>
        </p:txBody>
      </p:sp>
      <p:sp>
        <p:nvSpPr>
          <p:cNvPr id="10" name="Segnaposto numero diapositiva 5">
            <a:extLst>
              <a:ext uri="{FF2B5EF4-FFF2-40B4-BE49-F238E27FC236}">
                <a16:creationId xmlns:a16="http://schemas.microsoft.com/office/drawing/2014/main" id="{CEACC18B-3E11-4302-937C-6475C8957952}"/>
              </a:ext>
            </a:extLst>
          </p:cNvPr>
          <p:cNvSpPr>
            <a:spLocks noGrp="1"/>
          </p:cNvSpPr>
          <p:nvPr>
            <p:ph type="sldNum" sz="quarter" idx="12"/>
          </p:nvPr>
        </p:nvSpPr>
        <p:spPr>
          <a:xfrm>
            <a:off x="10782300" y="6407149"/>
            <a:ext cx="858838" cy="365125"/>
          </a:xfrm>
        </p:spPr>
        <p:txBody>
          <a:bodyPr/>
          <a:lstStyle>
            <a:lvl1pPr>
              <a:defRPr>
                <a:solidFill>
                  <a:schemeClr val="bg1"/>
                </a:solidFill>
              </a:defRPr>
            </a:lvl1pPr>
          </a:lstStyle>
          <a:p>
            <a:fld id="{DD589A36-170F-7348-BCDB-23CF9D860473}" type="slidenum">
              <a:rPr lang="it-IT" smtClean="0"/>
              <a:pPr/>
              <a:t>‹N›</a:t>
            </a:fld>
            <a:endParaRPr lang="it-IT"/>
          </a:p>
        </p:txBody>
      </p:sp>
    </p:spTree>
    <p:extLst>
      <p:ext uri="{BB962C8B-B14F-4D97-AF65-F5344CB8AC3E}">
        <p14:creationId xmlns:p14="http://schemas.microsoft.com/office/powerpoint/2010/main" val="2403584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1_Slide interna a due colonne">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8D6540C7-4426-417D-831B-72427B225D06}"/>
              </a:ext>
            </a:extLst>
          </p:cNvPr>
          <p:cNvPicPr>
            <a:picLocks noChangeAspect="1"/>
          </p:cNvPicPr>
          <p:nvPr userDrawn="1"/>
        </p:nvPicPr>
        <p:blipFill rotWithShape="1">
          <a:blip r:embed="rId2"/>
          <a:srcRect l="20727" t="90166" r="9089" b="2415"/>
          <a:stretch/>
        </p:blipFill>
        <p:spPr>
          <a:xfrm>
            <a:off x="0" y="6356518"/>
            <a:ext cx="12192000" cy="501481"/>
          </a:xfrm>
          <a:prstGeom prst="rect">
            <a:avLst/>
          </a:prstGeom>
        </p:spPr>
      </p:pic>
      <p:sp>
        <p:nvSpPr>
          <p:cNvPr id="2" name="Titolo 1">
            <a:extLst>
              <a:ext uri="{FF2B5EF4-FFF2-40B4-BE49-F238E27FC236}">
                <a16:creationId xmlns:a16="http://schemas.microsoft.com/office/drawing/2014/main" id="{AFCF852A-D30A-CC4D-BB28-885647985C0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A87984D-29CE-3442-8C11-C7B68CA421BA}"/>
              </a:ext>
            </a:extLst>
          </p:cNvPr>
          <p:cNvSpPr>
            <a:spLocks noGrp="1"/>
          </p:cNvSpPr>
          <p:nvPr>
            <p:ph sz="half" idx="1"/>
          </p:nvPr>
        </p:nvSpPr>
        <p:spPr>
          <a:xfrm>
            <a:off x="419099" y="1528003"/>
            <a:ext cx="5359131" cy="4351338"/>
          </a:xfrm>
        </p:spPr>
        <p:txBody>
          <a:bodyPr>
            <a:normAutofit/>
          </a:bodyPr>
          <a:lstStyle>
            <a:lvl1pPr>
              <a:defRPr sz="3200">
                <a:solidFill>
                  <a:schemeClr val="tx1">
                    <a:lumMod val="65000"/>
                    <a:lumOff val="35000"/>
                  </a:schemeClr>
                </a:solidFill>
                <a:latin typeface="Luiss Sans" pitchFamily="2" charset="0"/>
                <a:cs typeface="Calibri" panose="020F0502020204030204" pitchFamily="34" charset="0"/>
              </a:defRPr>
            </a:lvl1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6020D039-24D7-3D4C-AC12-8A561B0819C2}"/>
              </a:ext>
            </a:extLst>
          </p:cNvPr>
          <p:cNvSpPr>
            <a:spLocks noGrp="1"/>
          </p:cNvSpPr>
          <p:nvPr>
            <p:ph sz="half" idx="2"/>
          </p:nvPr>
        </p:nvSpPr>
        <p:spPr>
          <a:xfrm>
            <a:off x="6030118" y="1534556"/>
            <a:ext cx="5611019" cy="4351338"/>
          </a:xfrm>
        </p:spPr>
        <p:txBody>
          <a:bodyPr>
            <a:normAutofit/>
          </a:bodyPr>
          <a:lstStyle>
            <a:lvl1pPr>
              <a:defRPr sz="3200">
                <a:solidFill>
                  <a:schemeClr val="tx1">
                    <a:lumMod val="65000"/>
                    <a:lumOff val="35000"/>
                  </a:schemeClr>
                </a:solidFill>
                <a:latin typeface="Luiss Sans" pitchFamily="2" charset="0"/>
                <a:cs typeface="Calibri" panose="020F0502020204030204" pitchFamily="34" charset="0"/>
              </a:defRPr>
            </a:lvl1pPr>
          </a:lstStyle>
          <a:p>
            <a:r>
              <a:rPr lang="it-IT"/>
              <a:t>Modifica gli stili del testo dello schema
Secondo livello
Terzo livello
Quarto livello
Quinto livello</a:t>
            </a:r>
          </a:p>
        </p:txBody>
      </p:sp>
      <p:sp>
        <p:nvSpPr>
          <p:cNvPr id="10" name="Segnaposto piè di pagina 4">
            <a:extLst>
              <a:ext uri="{FF2B5EF4-FFF2-40B4-BE49-F238E27FC236}">
                <a16:creationId xmlns:a16="http://schemas.microsoft.com/office/drawing/2014/main" id="{8B0896EF-3FC0-48DC-A570-8DCD06C4CC9A}"/>
              </a:ext>
            </a:extLst>
          </p:cNvPr>
          <p:cNvSpPr>
            <a:spLocks noGrp="1"/>
          </p:cNvSpPr>
          <p:nvPr>
            <p:ph type="ftr" sz="quarter" idx="11"/>
          </p:nvPr>
        </p:nvSpPr>
        <p:spPr>
          <a:xfrm>
            <a:off x="2850776" y="6407149"/>
            <a:ext cx="7769412" cy="365125"/>
          </a:xfrm>
        </p:spPr>
        <p:txBody>
          <a:bodyPr/>
          <a:lstStyle>
            <a:lvl1pPr>
              <a:defRPr>
                <a:solidFill>
                  <a:schemeClr val="bg1"/>
                </a:solidFill>
              </a:defRPr>
            </a:lvl1pPr>
          </a:lstStyle>
          <a:p>
            <a:r>
              <a:rPr lang="it-IT" dirty="0"/>
              <a:t>Titolo della Presentazione/Sezione</a:t>
            </a:r>
            <a:endParaRPr lang="it-IT" dirty="0">
              <a:solidFill>
                <a:schemeClr val="bg1"/>
              </a:solidFill>
            </a:endParaRPr>
          </a:p>
        </p:txBody>
      </p:sp>
      <p:sp>
        <p:nvSpPr>
          <p:cNvPr id="11" name="Segnaposto numero diapositiva 5">
            <a:extLst>
              <a:ext uri="{FF2B5EF4-FFF2-40B4-BE49-F238E27FC236}">
                <a16:creationId xmlns:a16="http://schemas.microsoft.com/office/drawing/2014/main" id="{7809DD6F-79DB-4488-BC5E-A70BC38D9EBD}"/>
              </a:ext>
            </a:extLst>
          </p:cNvPr>
          <p:cNvSpPr>
            <a:spLocks noGrp="1"/>
          </p:cNvSpPr>
          <p:nvPr>
            <p:ph type="sldNum" sz="quarter" idx="12"/>
          </p:nvPr>
        </p:nvSpPr>
        <p:spPr>
          <a:xfrm>
            <a:off x="10782300" y="6407149"/>
            <a:ext cx="858838" cy="365125"/>
          </a:xfrm>
        </p:spPr>
        <p:txBody>
          <a:bodyPr/>
          <a:lstStyle>
            <a:lvl1pPr>
              <a:defRPr>
                <a:solidFill>
                  <a:schemeClr val="bg1"/>
                </a:solidFill>
              </a:defRPr>
            </a:lvl1pPr>
          </a:lstStyle>
          <a:p>
            <a:fld id="{DD589A36-170F-7348-BCDB-23CF9D860473}" type="slidenum">
              <a:rPr lang="it-IT" smtClean="0"/>
              <a:pPr/>
              <a:t>‹N›</a:t>
            </a:fld>
            <a:endParaRPr lang="it-IT"/>
          </a:p>
        </p:txBody>
      </p:sp>
    </p:spTree>
    <p:extLst>
      <p:ext uri="{BB962C8B-B14F-4D97-AF65-F5344CB8AC3E}">
        <p14:creationId xmlns:p14="http://schemas.microsoft.com/office/powerpoint/2010/main" val="1855222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F49B507-8551-CC47-91BD-DBB3E40CD605}"/>
              </a:ext>
            </a:extLst>
          </p:cNvPr>
          <p:cNvSpPr>
            <a:spLocks noGrp="1"/>
          </p:cNvSpPr>
          <p:nvPr>
            <p:ph type="title"/>
          </p:nvPr>
        </p:nvSpPr>
        <p:spPr>
          <a:xfrm>
            <a:off x="419100" y="365125"/>
            <a:ext cx="11222038" cy="993775"/>
          </a:xfrm>
          <a:prstGeom prst="rect">
            <a:avLst/>
          </a:prstGeom>
        </p:spPr>
        <p:txBody>
          <a:bodyPr vert="horz" lIns="91440" tIns="45720" rIns="91440" bIns="45720" rtlCol="0" anchor="t">
            <a:no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3411DEE-4AD8-E74D-AEA0-F1709A493D7D}"/>
              </a:ext>
            </a:extLst>
          </p:cNvPr>
          <p:cNvSpPr>
            <a:spLocks noGrp="1"/>
          </p:cNvSpPr>
          <p:nvPr>
            <p:ph type="body" idx="1"/>
          </p:nvPr>
        </p:nvSpPr>
        <p:spPr>
          <a:xfrm>
            <a:off x="419911" y="1532404"/>
            <a:ext cx="11222038" cy="4344521"/>
          </a:xfrm>
          <a:prstGeom prst="rect">
            <a:avLst/>
          </a:prstGeom>
        </p:spPr>
        <p:txBody>
          <a:bodyPr vert="horz" lIns="91440" tIns="45720" rIns="91440" bIns="45720" rtlCol="0" anchor="ctr">
            <a:noAutofit/>
          </a:bodyPr>
          <a:lstStyle/>
          <a:p>
            <a:r>
              <a:rPr lang="it-IT" dirty="0"/>
              <a:t>Modifica gli stili del testo dello schema
Secondo livello
Terzo livello
Quarto livello
Quinto livello</a:t>
            </a:r>
          </a:p>
        </p:txBody>
      </p:sp>
      <p:sp>
        <p:nvSpPr>
          <p:cNvPr id="5" name="Segnaposto piè di pagina 4">
            <a:extLst>
              <a:ext uri="{FF2B5EF4-FFF2-40B4-BE49-F238E27FC236}">
                <a16:creationId xmlns:a16="http://schemas.microsoft.com/office/drawing/2014/main" id="{9E383537-6367-1443-9D86-622943D14FE7}"/>
              </a:ext>
            </a:extLst>
          </p:cNvPr>
          <p:cNvSpPr>
            <a:spLocks noGrp="1"/>
          </p:cNvSpPr>
          <p:nvPr>
            <p:ph type="ftr" sz="quarter" idx="3"/>
          </p:nvPr>
        </p:nvSpPr>
        <p:spPr>
          <a:xfrm>
            <a:off x="2991971" y="6224587"/>
            <a:ext cx="7742517" cy="365125"/>
          </a:xfrm>
          <a:prstGeom prst="rect">
            <a:avLst/>
          </a:prstGeom>
        </p:spPr>
        <p:txBody>
          <a:bodyPr vert="horz" lIns="72000" tIns="0" rIns="72000" bIns="0" rtlCol="0" anchor="b"/>
          <a:lstStyle>
            <a:lvl1pPr algn="r">
              <a:defRPr sz="1400" b="1" i="0">
                <a:solidFill>
                  <a:srgbClr val="003A70"/>
                </a:solidFill>
                <a:latin typeface="Luiss Sans" pitchFamily="2" charset="0"/>
                <a:ea typeface="Luiss Sans" pitchFamily="2" charset="0"/>
                <a:cs typeface="Luiss Sans" pitchFamily="2" charset="0"/>
              </a:defRPr>
            </a:lvl1pPr>
          </a:lstStyle>
          <a:p>
            <a:r>
              <a:rPr lang="it-IT"/>
              <a:t>Titolo della Presentazione/Sezione</a:t>
            </a:r>
          </a:p>
        </p:txBody>
      </p:sp>
      <p:sp>
        <p:nvSpPr>
          <p:cNvPr id="6" name="Segnaposto numero diapositiva 5">
            <a:extLst>
              <a:ext uri="{FF2B5EF4-FFF2-40B4-BE49-F238E27FC236}">
                <a16:creationId xmlns:a16="http://schemas.microsoft.com/office/drawing/2014/main" id="{7EC8A305-BBBD-9C45-8197-11A6CAC5920F}"/>
              </a:ext>
            </a:extLst>
          </p:cNvPr>
          <p:cNvSpPr>
            <a:spLocks noGrp="1"/>
          </p:cNvSpPr>
          <p:nvPr>
            <p:ph type="sldNum" sz="quarter" idx="4"/>
          </p:nvPr>
        </p:nvSpPr>
        <p:spPr>
          <a:xfrm>
            <a:off x="10896600" y="6224587"/>
            <a:ext cx="858838" cy="365125"/>
          </a:xfrm>
          <a:prstGeom prst="rect">
            <a:avLst/>
          </a:prstGeom>
        </p:spPr>
        <p:txBody>
          <a:bodyPr vert="horz" lIns="72000" tIns="0" rIns="72000" bIns="0" rtlCol="0" anchor="b"/>
          <a:lstStyle>
            <a:lvl1pPr algn="r">
              <a:defRPr sz="1400" b="0" i="0">
                <a:solidFill>
                  <a:srgbClr val="003A70"/>
                </a:solidFill>
                <a:latin typeface="Luiss Sans" pitchFamily="2" charset="0"/>
                <a:ea typeface="Luiss Sans" pitchFamily="2" charset="0"/>
                <a:cs typeface="Luiss Sans" pitchFamily="2" charset="0"/>
              </a:defRPr>
            </a:lvl1pPr>
          </a:lstStyle>
          <a:p>
            <a:fld id="{DD589A36-170F-7348-BCDB-23CF9D860473}" type="slidenum">
              <a:rPr lang="it-IT" smtClean="0"/>
              <a:pPr/>
              <a:t>‹N›</a:t>
            </a:fld>
            <a:endParaRPr lang="it-IT"/>
          </a:p>
        </p:txBody>
      </p:sp>
    </p:spTree>
    <p:extLst>
      <p:ext uri="{BB962C8B-B14F-4D97-AF65-F5344CB8AC3E}">
        <p14:creationId xmlns:p14="http://schemas.microsoft.com/office/powerpoint/2010/main" val="1549252500"/>
      </p:ext>
    </p:extLst>
  </p:cSld>
  <p:clrMap bg1="lt1" tx1="dk1" bg2="lt2" tx2="dk2" accent1="accent1" accent2="accent2" accent3="accent3" accent4="accent4" accent5="accent5" accent6="accent6" hlink="hlink" folHlink="folHlink"/>
  <p:sldLayoutIdLst>
    <p:sldLayoutId id="2147483672" r:id="rId1"/>
    <p:sldLayoutId id="2147483671" r:id="rId2"/>
    <p:sldLayoutId id="2147483650" r:id="rId3"/>
    <p:sldLayoutId id="2147483675" r:id="rId4"/>
    <p:sldLayoutId id="2147483652" r:id="rId5"/>
    <p:sldLayoutId id="2147483670" r:id="rId6"/>
    <p:sldLayoutId id="2147483649" r:id="rId7"/>
    <p:sldLayoutId id="2147483667" r:id="rId8"/>
    <p:sldLayoutId id="2147483673" r:id="rId9"/>
    <p:sldLayoutId id="2147483674" r:id="rId10"/>
    <p:sldLayoutId id="2147483669" r:id="rId11"/>
    <p:sldLayoutId id="2147483651" r:id="rId12"/>
    <p:sldLayoutId id="2147483664" r:id="rId13"/>
    <p:sldLayoutId id="2147483660" r:id="rId14"/>
    <p:sldLayoutId id="2147483661" r:id="rId15"/>
    <p:sldLayoutId id="2147483665" r:id="rId16"/>
    <p:sldLayoutId id="2147483666" r:id="rId17"/>
    <p:sldLayoutId id="2147483668" r:id="rId18"/>
  </p:sldLayoutIdLst>
  <p:hf hdr="0"/>
  <p:txStyles>
    <p:titleStyle>
      <a:lvl1pPr algn="l" defTabSz="914400" rtl="0" eaLnBrk="1" latinLnBrk="0" hangingPunct="1">
        <a:lnSpc>
          <a:spcPct val="90000"/>
        </a:lnSpc>
        <a:spcBef>
          <a:spcPct val="0"/>
        </a:spcBef>
        <a:buNone/>
        <a:defRPr sz="2600" b="0" i="0" kern="1200">
          <a:solidFill>
            <a:srgbClr val="003A70"/>
          </a:solidFill>
          <a:latin typeface="Luiss Sans" pitchFamily="2" charset="0"/>
          <a:ea typeface="Luiss Sans" pitchFamily="2" charset="0"/>
          <a:cs typeface="Luiss Sans" pitchFamily="2" charset="0"/>
        </a:defRPr>
      </a:lvl1pPr>
    </p:titleStyle>
    <p:bodyStyle>
      <a:lvl1pPr marL="228600" indent="-228600" algn="l" defTabSz="914400" rtl="0" eaLnBrk="1" latinLnBrk="0" hangingPunct="1">
        <a:lnSpc>
          <a:spcPct val="110000"/>
        </a:lnSpc>
        <a:spcBef>
          <a:spcPts val="1800"/>
        </a:spcBef>
        <a:buFont typeface="Arial" panose="020B0604020202020204" pitchFamily="34" charset="0"/>
        <a:buChar char="•"/>
        <a:defRPr sz="3200" b="0" i="0" kern="1200">
          <a:solidFill>
            <a:schemeClr val="tx1">
              <a:lumMod val="65000"/>
              <a:lumOff val="35000"/>
            </a:schemeClr>
          </a:solidFill>
          <a:latin typeface="Luiss Sans" pitchFamily="2" charset="0"/>
          <a:ea typeface="Luiss Sans" pitchFamily="2" charset="0"/>
          <a:cs typeface="Luiss Sans"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6709" userDrawn="1">
          <p15:clr>
            <a:srgbClr val="F26B43"/>
          </p15:clr>
        </p15:guide>
        <p15:guide id="7" orient="horz" pos="346" userDrawn="1">
          <p15:clr>
            <a:srgbClr val="F26B43"/>
          </p15:clr>
        </p15:guide>
        <p15:guide id="8" orient="horz" pos="3981" userDrawn="1">
          <p15:clr>
            <a:srgbClr val="F26B43"/>
          </p15:clr>
        </p15:guide>
        <p15:guide id="9" orient="horz" pos="300" userDrawn="1">
          <p15:clr>
            <a:srgbClr val="F26B43"/>
          </p15:clr>
        </p15:guide>
        <p15:guide id="10" orient="horz" pos="958" userDrawn="1">
          <p15:clr>
            <a:srgbClr val="F26B43"/>
          </p15:clr>
        </p15:guide>
        <p15:guide id="11" orient="horz" pos="3702" userDrawn="1">
          <p15:clr>
            <a:srgbClr val="F26B43"/>
          </p15:clr>
        </p15:guide>
        <p15:guide id="12" pos="73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273628" y="3751682"/>
            <a:ext cx="11918372" cy="629351"/>
          </a:xfrm>
        </p:spPr>
        <p:txBody>
          <a:bodyPr/>
          <a:lstStyle/>
          <a:p>
            <a:r>
              <a:rPr lang="it-IT" dirty="0"/>
              <a:t>Valentino Tamburro -  Dottore Commercialista -  Revisore Legale  -Università Luiss Guido Carli</a:t>
            </a: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a:t>
            </a:fld>
            <a:endParaRPr lang="it-IT"/>
          </a:p>
        </p:txBody>
      </p:sp>
      <p:sp>
        <p:nvSpPr>
          <p:cNvPr id="7" name="CasellaDiTesto 6">
            <a:extLst>
              <a:ext uri="{FF2B5EF4-FFF2-40B4-BE49-F238E27FC236}">
                <a16:creationId xmlns:a16="http://schemas.microsoft.com/office/drawing/2014/main" id="{7DC4A8D8-A32A-87C2-9ADC-88636CCFE5CA}"/>
              </a:ext>
            </a:extLst>
          </p:cNvPr>
          <p:cNvSpPr txBox="1"/>
          <p:nvPr/>
        </p:nvSpPr>
        <p:spPr>
          <a:xfrm>
            <a:off x="613459" y="1792751"/>
            <a:ext cx="11917201" cy="584775"/>
          </a:xfrm>
          <a:prstGeom prst="rect">
            <a:avLst/>
          </a:prstGeom>
          <a:noFill/>
        </p:spPr>
        <p:txBody>
          <a:bodyPr wrap="square">
            <a:spAutoFit/>
          </a:bodyPr>
          <a:lstStyle/>
          <a:p>
            <a:r>
              <a:rPr lang="it-IT" sz="3200" b="1" dirty="0">
                <a:solidFill>
                  <a:srgbClr val="003A70"/>
                </a:solidFill>
                <a:latin typeface="Luiss Sans" pitchFamily="2" charset="0"/>
              </a:rPr>
              <a:t>Adempimenti fiscali e nuovi limiti alla compensazione dei crediti fiscali</a:t>
            </a:r>
          </a:p>
        </p:txBody>
      </p:sp>
      <p:sp>
        <p:nvSpPr>
          <p:cNvPr id="8" name="CasellaDiTesto 7">
            <a:extLst>
              <a:ext uri="{FF2B5EF4-FFF2-40B4-BE49-F238E27FC236}">
                <a16:creationId xmlns:a16="http://schemas.microsoft.com/office/drawing/2014/main" id="{2D1099FF-82DC-2383-5DB8-0A76A1610E6B}"/>
              </a:ext>
            </a:extLst>
          </p:cNvPr>
          <p:cNvSpPr txBox="1"/>
          <p:nvPr/>
        </p:nvSpPr>
        <p:spPr>
          <a:xfrm>
            <a:off x="10624719" y="5875930"/>
            <a:ext cx="1454244" cy="338554"/>
          </a:xfrm>
          <a:prstGeom prst="rect">
            <a:avLst/>
          </a:prstGeom>
          <a:noFill/>
        </p:spPr>
        <p:txBody>
          <a:bodyPr wrap="none" rtlCol="0">
            <a:spAutoFit/>
          </a:bodyPr>
          <a:lstStyle/>
          <a:p>
            <a:r>
              <a:rPr lang="it-IT" sz="1600" dirty="0">
                <a:solidFill>
                  <a:srgbClr val="003A70"/>
                </a:solidFill>
                <a:latin typeface="Luiss Sans" pitchFamily="2" charset="0"/>
              </a:rPr>
              <a:t>27 febbraio 2024</a:t>
            </a:r>
          </a:p>
        </p:txBody>
      </p:sp>
    </p:spTree>
    <p:extLst>
      <p:ext uri="{BB962C8B-B14F-4D97-AF65-F5344CB8AC3E}">
        <p14:creationId xmlns:p14="http://schemas.microsoft.com/office/powerpoint/2010/main" val="2763318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La normativa in materia di compensazioni</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10</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a:bodyPr>
          <a:lstStyle/>
          <a:p>
            <a:pPr marL="0" indent="0" algn="just">
              <a:buNone/>
            </a:pPr>
            <a:r>
              <a:rPr lang="it-IT" dirty="0">
                <a:solidFill>
                  <a:schemeClr val="tx1"/>
                </a:solidFill>
              </a:rPr>
              <a:t>Corte d’Appello di Milano, Sezione Lavoro, sentenza n. 114/2024</a:t>
            </a:r>
          </a:p>
          <a:p>
            <a:pPr marL="0" indent="0" algn="just">
              <a:buNone/>
            </a:pPr>
            <a:r>
              <a:rPr lang="it-IT" dirty="0">
                <a:solidFill>
                  <a:schemeClr val="tx1"/>
                </a:solidFill>
              </a:rPr>
              <a:t>L’insussistenza del credito portato in compensazione impedisce l’effetto estintivo dell’obbligazione, gravando «sulla parte che invochi la compensazione (..) l’onere della prova circa l’esistenza del proprio controcredito, quale fatto estintivo del debito (Cass. 12.1.2016, n. 292). </a:t>
            </a:r>
          </a:p>
          <a:p>
            <a:pPr marL="0" indent="0" algn="just">
              <a:buNone/>
            </a:pPr>
            <a:r>
              <a:rPr lang="it-IT" dirty="0">
                <a:solidFill>
                  <a:schemeClr val="tx1"/>
                </a:solidFill>
              </a:rPr>
              <a:t>Non è sufficiente a tal fine produrre il modello F24 quietanzato, attestante unicamente il compimento di un’operazione contabile, ma non già l’esistenza del sotteso credito d’imposta sotto l’aspetto sostanziale, la cui dimostrazione incombe al contribuente che ne invochi il riconoscimento. </a:t>
            </a:r>
          </a:p>
          <a:p>
            <a:pPr marL="0" indent="0" algn="just">
              <a:buNone/>
            </a:pPr>
            <a:r>
              <a:rPr lang="it-IT" dirty="0">
                <a:solidFill>
                  <a:schemeClr val="tx1"/>
                </a:solidFill>
              </a:rPr>
              <a:t>In assenza di tale prova l’Ente previdenziale resta, pertanto, titolare del credito indebitamente compensato e di conseguenza conserva la relativa facoltà di recupero. </a:t>
            </a:r>
          </a:p>
        </p:txBody>
      </p:sp>
    </p:spTree>
    <p:extLst>
      <p:ext uri="{BB962C8B-B14F-4D97-AF65-F5344CB8AC3E}">
        <p14:creationId xmlns:p14="http://schemas.microsoft.com/office/powerpoint/2010/main" val="2133596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La normativa in materia di compensazioni</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11</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a:bodyPr>
          <a:lstStyle/>
          <a:p>
            <a:pPr marL="0" indent="0" algn="just">
              <a:buNone/>
            </a:pPr>
            <a:r>
              <a:rPr lang="it-IT" dirty="0">
                <a:solidFill>
                  <a:schemeClr val="tx1"/>
                </a:solidFill>
              </a:rPr>
              <a:t>Corte d’Appello di Milano, Sezione Lavoro, sentenza n. 114/2024</a:t>
            </a:r>
          </a:p>
          <a:p>
            <a:pPr marL="0" indent="0" algn="just">
              <a:buNone/>
            </a:pPr>
            <a:r>
              <a:rPr lang="it-IT" dirty="0">
                <a:solidFill>
                  <a:schemeClr val="tx1"/>
                </a:solidFill>
              </a:rPr>
              <a:t>Neppure può paventarsi, in caso di riconosciuta conservazione della legittimazione al recupero in capo all’Ente creditore, alcuna duplicazione di pretese creditorie, attesa l’efficacia estintiva del pagamento a quest’ultimo effettuato, certamente opponibile all’Agenzia delle Entrate in caso di una successiva autonoma iniziativa recuperatoria. </a:t>
            </a:r>
          </a:p>
        </p:txBody>
      </p:sp>
    </p:spTree>
    <p:extLst>
      <p:ext uri="{BB962C8B-B14F-4D97-AF65-F5344CB8AC3E}">
        <p14:creationId xmlns:p14="http://schemas.microsoft.com/office/powerpoint/2010/main" val="4097646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Le novità introdotte dalla Legge di Bilancio 2024</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12</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fontScale="62500" lnSpcReduction="20000"/>
          </a:bodyPr>
          <a:lstStyle/>
          <a:p>
            <a:pPr marL="0" indent="0" algn="just">
              <a:buNone/>
            </a:pPr>
            <a:r>
              <a:rPr lang="it-IT" dirty="0">
                <a:solidFill>
                  <a:schemeClr val="tx1"/>
                </a:solidFill>
              </a:rPr>
              <a:t>Articolo 17 del D. Lgs. n. 241/1997 – commi 1-bis e 1-ter (introdotti dall’articolo 1, comma 97, Legge di bilancio 2024). </a:t>
            </a:r>
          </a:p>
          <a:p>
            <a:pPr marL="0" indent="0" algn="just">
              <a:buNone/>
            </a:pPr>
            <a:r>
              <a:rPr lang="it-IT" dirty="0">
                <a:solidFill>
                  <a:schemeClr val="tx1"/>
                </a:solidFill>
              </a:rPr>
              <a:t>1-bis. La compensazione dei crediti di qualsiasi importo maturati a titolo di contributi nei confronti dell'INPS può essere effettuata: a) </a:t>
            </a:r>
            <a:r>
              <a:rPr lang="it-IT" b="1" dirty="0">
                <a:solidFill>
                  <a:schemeClr val="tx1"/>
                </a:solidFill>
              </a:rPr>
              <a:t>dai datori di lavoro non agricoli a partire dal quindicesimo giorno </a:t>
            </a:r>
            <a:r>
              <a:rPr lang="it-IT" dirty="0">
                <a:solidFill>
                  <a:schemeClr val="tx1"/>
                </a:solidFill>
              </a:rPr>
              <a:t>successivo a quello di scadenza del termine mensile per la trasmissione in via telematica dei dati retributivi e delle informazioni necessarie per il calcolo dei contributi da cui il credito emerge o dal quindicesimo giorno successivo alla sua presentazione, se tardiva, ovvero dalla data di notifica delle note di rettifica passive; b) </a:t>
            </a:r>
            <a:r>
              <a:rPr lang="it-IT" b="1" dirty="0">
                <a:solidFill>
                  <a:schemeClr val="tx1"/>
                </a:solidFill>
              </a:rPr>
              <a:t>dai datori di lavoro che versano la contribuzione agricola unificata per la manodopera agricola </a:t>
            </a:r>
            <a:r>
              <a:rPr lang="it-IT" dirty="0">
                <a:solidFill>
                  <a:schemeClr val="tx1"/>
                </a:solidFill>
              </a:rPr>
              <a:t>a decorrere dalla data di scadenza del versamento relativo alla dichiarazione di manodopera agricola da cui il credito emerge; c) dai lavoratori autonomi iscritti alle gestioni speciali degli artigiani ed esercenti attività commerciali e dai liberi professionisti iscritti alla Gestione separata presso l'INPS di cui all'articolo 2, comma 26, della legge 8 agosto 1995, n. 335, a decorrere </a:t>
            </a:r>
            <a:r>
              <a:rPr lang="it-IT" b="1" dirty="0">
                <a:solidFill>
                  <a:schemeClr val="tx1"/>
                </a:solidFill>
              </a:rPr>
              <a:t>dal decimo giorno successivo a quello di presentazione della dichiarazione dei redditi </a:t>
            </a:r>
            <a:r>
              <a:rPr lang="it-IT" dirty="0">
                <a:solidFill>
                  <a:schemeClr val="tx1"/>
                </a:solidFill>
              </a:rPr>
              <a:t>da cui il credito emerge. Resta impregiudicata la verifica sulla correttezza sostanziale del credito compensato. Sono escluse dalle compensazioni le aziende committenti per i compensi assoggettati a contribuzione alla suddetta Gestione separata presso l'INPS.</a:t>
            </a:r>
          </a:p>
          <a:p>
            <a:pPr marL="0" indent="0" algn="just">
              <a:buNone/>
            </a:pPr>
            <a:r>
              <a:rPr lang="it-IT" dirty="0">
                <a:solidFill>
                  <a:schemeClr val="tx1"/>
                </a:solidFill>
              </a:rPr>
              <a:t>1-ter. La compensazione dei crediti di qualsiasi importo per premi e accessori maturati nei confronti dell'INAIL può essere effettuata a condizione che il credito certo, liquido ed esigibile sia registrato negli archivi del predetto Istituto; </a:t>
            </a:r>
          </a:p>
          <a:p>
            <a:pPr marL="0" indent="0" algn="just">
              <a:buNone/>
            </a:pPr>
            <a:r>
              <a:rPr lang="it-IT" dirty="0">
                <a:solidFill>
                  <a:schemeClr val="tx1"/>
                </a:solidFill>
              </a:rPr>
              <a:t>Articolo 1, comma 98, Legge di Bilancio 2024. Con provvedimenti adottati d'intesa dal direttore dell'Agenzia delle entrate, dal direttore generale dell'INPS e dal direttore generale dell'Istituto nazionale per l'assicurazione contro gli infortuni sul lavoro (INAIL) sono definite la decorrenza dell'efficacia, anche progressiva, delle disposizioni di cui alla lettera a) del comma 94 e alla lettera a) del comma 97 e le relative modalità di attuazione.</a:t>
            </a:r>
          </a:p>
          <a:p>
            <a:pPr marL="0" indent="0" algn="just">
              <a:buNone/>
            </a:pPr>
            <a:r>
              <a:rPr lang="it-IT" i="1" dirty="0">
                <a:solidFill>
                  <a:schemeClr val="tx1"/>
                </a:solidFill>
              </a:rPr>
              <a:t>Dossier Documentazione Senato: Le disposizioni in esame consentiranno di effettuare controlli preventivi automatizzati sui crediti utilizzati in compensazione già in fase di elaborazione dei modelli F24, allo scopo di contrastare l’utilizzo di crediti inesistenti. </a:t>
            </a:r>
          </a:p>
        </p:txBody>
      </p:sp>
    </p:spTree>
    <p:extLst>
      <p:ext uri="{BB962C8B-B14F-4D97-AF65-F5344CB8AC3E}">
        <p14:creationId xmlns:p14="http://schemas.microsoft.com/office/powerpoint/2010/main" val="4031331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283573" y="128268"/>
            <a:ext cx="11624854" cy="463550"/>
          </a:xfrm>
        </p:spPr>
        <p:txBody>
          <a:bodyPr/>
          <a:lstStyle/>
          <a:p>
            <a:r>
              <a:rPr lang="it-IT" dirty="0"/>
              <a:t>Le novità introdotte dalla Legge di Bilancio 2024</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13</a:t>
            </a:fld>
            <a:endParaRPr lang="it-IT"/>
          </a:p>
        </p:txBody>
      </p:sp>
      <p:graphicFrame>
        <p:nvGraphicFramePr>
          <p:cNvPr id="3" name="Segnaposto contenuto 2">
            <a:extLst>
              <a:ext uri="{FF2B5EF4-FFF2-40B4-BE49-F238E27FC236}">
                <a16:creationId xmlns:a16="http://schemas.microsoft.com/office/drawing/2014/main" id="{E567316F-109F-2F54-16E4-618CB63DF44D}"/>
              </a:ext>
            </a:extLst>
          </p:cNvPr>
          <p:cNvGraphicFramePr>
            <a:graphicFrameLocks noGrp="1"/>
          </p:cNvGraphicFramePr>
          <p:nvPr>
            <p:ph idx="1"/>
            <p:extLst>
              <p:ext uri="{D42A27DB-BD31-4B8C-83A1-F6EECF244321}">
                <p14:modId xmlns:p14="http://schemas.microsoft.com/office/powerpoint/2010/main" val="57062341"/>
              </p:ext>
            </p:extLst>
          </p:nvPr>
        </p:nvGraphicFramePr>
        <p:xfrm>
          <a:off x="209550" y="823593"/>
          <a:ext cx="11772900" cy="4236720"/>
        </p:xfrm>
        <a:graphic>
          <a:graphicData uri="http://schemas.openxmlformats.org/drawingml/2006/table">
            <a:tbl>
              <a:tblPr firstRow="1" bandRow="1">
                <a:tableStyleId>{5C22544A-7EE6-4342-B048-85BDC9FD1C3A}</a:tableStyleId>
              </a:tblPr>
              <a:tblGrid>
                <a:gridCol w="5886450">
                  <a:extLst>
                    <a:ext uri="{9D8B030D-6E8A-4147-A177-3AD203B41FA5}">
                      <a16:colId xmlns:a16="http://schemas.microsoft.com/office/drawing/2014/main" val="1767206370"/>
                    </a:ext>
                  </a:extLst>
                </a:gridCol>
                <a:gridCol w="5886450">
                  <a:extLst>
                    <a:ext uri="{9D8B030D-6E8A-4147-A177-3AD203B41FA5}">
                      <a16:colId xmlns:a16="http://schemas.microsoft.com/office/drawing/2014/main" val="4249967907"/>
                    </a:ext>
                  </a:extLst>
                </a:gridCol>
              </a:tblGrid>
              <a:tr h="370840">
                <a:tc>
                  <a:txBody>
                    <a:bodyPr/>
                    <a:lstStyle/>
                    <a:p>
                      <a:r>
                        <a:rPr lang="it-IT" sz="1400" dirty="0">
                          <a:latin typeface="Luiss Sans" pitchFamily="2" charset="0"/>
                        </a:rPr>
                        <a:t>Articolo 11 del DL n. 66 del 2014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latin typeface="Luiss Sans" pitchFamily="2" charset="0"/>
                        </a:rPr>
                        <a:t>Articolo 11 del DL n. 66 del 2014 – post legge di bilancio 2024</a:t>
                      </a:r>
                    </a:p>
                    <a:p>
                      <a:endParaRPr lang="it-IT" sz="1400" dirty="0">
                        <a:latin typeface="Luiss Sans" pitchFamily="2" charset="0"/>
                      </a:endParaRPr>
                    </a:p>
                  </a:txBody>
                  <a:tcPr/>
                </a:tc>
                <a:extLst>
                  <a:ext uri="{0D108BD9-81ED-4DB2-BD59-A6C34878D82A}">
                    <a16:rowId xmlns:a16="http://schemas.microsoft.com/office/drawing/2014/main" val="1641217090"/>
                  </a:ext>
                </a:extLst>
              </a:tr>
              <a:tr h="370840">
                <a:tc>
                  <a:txBody>
                    <a:bodyPr/>
                    <a:lstStyle/>
                    <a:p>
                      <a:pPr algn="just"/>
                      <a:r>
                        <a:rPr lang="it-IT" sz="1400" dirty="0">
                          <a:latin typeface="Luiss Sans" pitchFamily="2" charset="0"/>
                        </a:rPr>
                        <a:t>2. A decorrere dal 1° ottobre 2014, fermi restando i limiti già previsti da altre disposizioni vigenti in materia, i versamenti di cui all'articolo 17 del decreto legislativo 9 luglio 1997, n. 241, sono eseguiti:</a:t>
                      </a:r>
                    </a:p>
                    <a:p>
                      <a:pPr algn="just"/>
                      <a:endParaRPr lang="it-IT" sz="1400" dirty="0">
                        <a:latin typeface="Luiss Sans" pitchFamily="2" charset="0"/>
                      </a:endParaRPr>
                    </a:p>
                    <a:p>
                      <a:pPr algn="just"/>
                      <a:r>
                        <a:rPr lang="it-IT" sz="1400" dirty="0">
                          <a:latin typeface="Luiss Sans" pitchFamily="2" charset="0"/>
                        </a:rPr>
                        <a:t>a) esclusivamente mediante i servizi telematici messi a disposizione dall'Agenzia delle entrate, nel caso in cui, per effetto delle compensazioni effettuate, il saldo finale sia di importo pari a zero;</a:t>
                      </a:r>
                    </a:p>
                    <a:p>
                      <a:pPr algn="just"/>
                      <a:endParaRPr lang="it-IT" sz="1400" dirty="0">
                        <a:latin typeface="Luiss Sans" pitchFamily="2" charset="0"/>
                      </a:endParaRPr>
                    </a:p>
                    <a:p>
                      <a:pPr algn="just"/>
                      <a:r>
                        <a:rPr lang="it-IT" sz="1400" dirty="0">
                          <a:latin typeface="Luiss Sans" pitchFamily="2" charset="0"/>
                        </a:rPr>
                        <a:t>b) esclusivamente mediante i servizi telematici messi a disposizione dall'Agenzia delle entrate e dagli intermediari della riscossione convenzionati con la stessa, nel caso in cui siano effettuate delle compensazioni e il saldo finale sia di importo positivo;</a:t>
                      </a:r>
                    </a:p>
                  </a:txBody>
                  <a:tcPr/>
                </a:tc>
                <a:tc>
                  <a:txBody>
                    <a:bodyPr/>
                    <a:lstStyle/>
                    <a:p>
                      <a:pPr algn="just"/>
                      <a:r>
                        <a:rPr lang="it-IT" sz="1400" dirty="0">
                          <a:latin typeface="Luiss Sans" pitchFamily="2" charset="0"/>
                        </a:rPr>
                        <a:t>2. A decorrere dal 1° ottobre 2014, fermi restando i limiti già previsti da altre disposizioni vigenti in materia, i versamenti di cui all'articolo 17 del decreto legislativo 9 luglio 1997, n. 241, sono eseguiti:</a:t>
                      </a:r>
                    </a:p>
                    <a:p>
                      <a:pPr algn="just"/>
                      <a:endParaRPr lang="it-IT" sz="1400" dirty="0">
                        <a:latin typeface="Luiss Sans" pitchFamily="2" charset="0"/>
                      </a:endParaRPr>
                    </a:p>
                    <a:p>
                      <a:pPr algn="just"/>
                      <a:r>
                        <a:rPr lang="it-IT" sz="1400" dirty="0">
                          <a:latin typeface="Luiss Sans" pitchFamily="2" charset="0"/>
                        </a:rPr>
                        <a:t>a) esclusivamente mediante i servizi telematici messi a disposizione dall'Agenzia delle entrate, nel caso in cui siano effettuate delle compensazioni; [Lettera sostituita dall'articolo 1, comma 95, della legge 30 dicembre 2023, n. 213 (legge di bilancio 2024). </a:t>
                      </a:r>
                      <a:r>
                        <a:rPr lang="it-IT" sz="1400" b="1" dirty="0">
                          <a:latin typeface="Luiss Sans" pitchFamily="2" charset="0"/>
                        </a:rPr>
                        <a:t>Ai sensi del comma 96, le modifiche disposte dal comma 95 si applicano a decorrere dal 1° luglio 2024</a:t>
                      </a:r>
                      <a:r>
                        <a:rPr lang="it-IT" sz="1400" dirty="0">
                          <a:latin typeface="Luiss Sans" pitchFamily="2" charset="0"/>
                        </a:rPr>
                        <a:t>.]</a:t>
                      </a:r>
                    </a:p>
                    <a:p>
                      <a:pPr algn="just"/>
                      <a:endParaRPr lang="it-IT" sz="1400" dirty="0">
                        <a:latin typeface="Luiss Sans" pitchFamily="2" charset="0"/>
                      </a:endParaRPr>
                    </a:p>
                    <a:p>
                      <a:pPr algn="just"/>
                      <a:r>
                        <a:rPr lang="it-IT" sz="1400" dirty="0">
                          <a:latin typeface="Luiss Sans" pitchFamily="2" charset="0"/>
                        </a:rPr>
                        <a:t>b) lettera abrogata dall'articolo 1, comma 95, della legge 30 dicembre 2023, n. 213 (legge di bilancio 2024) [esclusivamente mediante i servizi telematici messi a disposizione dall'Agenzia delle entrate e dagli intermediari della riscossione convenzionati con la stessa, nel caso in cui siano effettuate delle compensazioni e il saldo finale sia di importo positivo];</a:t>
                      </a:r>
                    </a:p>
                    <a:p>
                      <a:pPr algn="just"/>
                      <a:endParaRPr lang="it-IT" sz="1400" dirty="0">
                        <a:latin typeface="Luiss Sans" pitchFamily="2" charset="0"/>
                      </a:endParaRPr>
                    </a:p>
                    <a:p>
                      <a:pPr algn="just"/>
                      <a:endParaRPr lang="it-IT" sz="1400" dirty="0">
                        <a:latin typeface="Luiss Sans" pitchFamily="2" charset="0"/>
                      </a:endParaRPr>
                    </a:p>
                  </a:txBody>
                  <a:tcPr/>
                </a:tc>
                <a:extLst>
                  <a:ext uri="{0D108BD9-81ED-4DB2-BD59-A6C34878D82A}">
                    <a16:rowId xmlns:a16="http://schemas.microsoft.com/office/drawing/2014/main" val="1781412011"/>
                  </a:ext>
                </a:extLst>
              </a:tr>
            </a:tbl>
          </a:graphicData>
        </a:graphic>
      </p:graphicFrame>
    </p:spTree>
    <p:extLst>
      <p:ext uri="{BB962C8B-B14F-4D97-AF65-F5344CB8AC3E}">
        <p14:creationId xmlns:p14="http://schemas.microsoft.com/office/powerpoint/2010/main" val="4038905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 controlli preventivi in materia di F24</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14</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fontScale="85000" lnSpcReduction="10000"/>
          </a:bodyPr>
          <a:lstStyle/>
          <a:p>
            <a:pPr marL="0" indent="0" algn="just">
              <a:buNone/>
            </a:pPr>
            <a:endParaRPr lang="it-IT" sz="1800" dirty="0">
              <a:solidFill>
                <a:schemeClr val="tx1"/>
              </a:solidFill>
            </a:endParaRPr>
          </a:p>
          <a:p>
            <a:pPr marL="0" indent="0" algn="just">
              <a:buNone/>
            </a:pPr>
            <a:r>
              <a:rPr lang="it-IT" dirty="0">
                <a:solidFill>
                  <a:schemeClr val="tx1"/>
                </a:solidFill>
              </a:rPr>
              <a:t>Articolo 37 del DL 223/2006</a:t>
            </a:r>
          </a:p>
          <a:p>
            <a:pPr marL="0" indent="0" algn="just">
              <a:buNone/>
            </a:pPr>
            <a:r>
              <a:rPr lang="it-IT" dirty="0">
                <a:solidFill>
                  <a:schemeClr val="tx1"/>
                </a:solidFill>
              </a:rPr>
              <a:t>49-ter. L'Agenzia delle entrate può sospendere, </a:t>
            </a:r>
            <a:r>
              <a:rPr lang="it-IT" b="1" dirty="0">
                <a:solidFill>
                  <a:schemeClr val="tx1"/>
                </a:solidFill>
              </a:rPr>
              <a:t>fino a trenta giorni</a:t>
            </a:r>
            <a:r>
              <a:rPr lang="it-IT" dirty="0">
                <a:solidFill>
                  <a:schemeClr val="tx1"/>
                </a:solidFill>
              </a:rPr>
              <a:t>, l'esecuzione delle deleghe di pagamento di cui agli articoli 17 e seguenti del decreto legislativo 9 luglio 1997, n. 241, contenenti compensazioni che presentano </a:t>
            </a:r>
            <a:r>
              <a:rPr lang="it-IT" b="1" u="sng" dirty="0">
                <a:solidFill>
                  <a:schemeClr val="tx1"/>
                </a:solidFill>
              </a:rPr>
              <a:t>profili di rischio</a:t>
            </a:r>
            <a:r>
              <a:rPr lang="it-IT" dirty="0">
                <a:solidFill>
                  <a:schemeClr val="tx1"/>
                </a:solidFill>
              </a:rPr>
              <a:t>, al fine del controllo dell'utilizzo del credito. Se all'esito del controllo il credito risulta correttamente utilizzato, ovvero decorsi trenta giorni dalla data di presentazione della delega di pagamento, la delega è eseguita e le compensazioni e i versamenti in essa contenuti sono considerati effettuati alla data stessa della loro effettuazione; diversamente la delega di pagamento non è eseguita e i versamenti e le compensazioni si considerano non effettuati. In tal caso la struttura di gestione dei versamenti unificati di cui all'articolo 22 del decreto legislativo 9 luglio 1997, n. 241, non contabilizza i versamenti e le compensazioni indicate nella delega di pagamento e non effettua le relative regolazioni contabili. Con provvedimento del direttore dell'Agenzia delle entrate sono stabiliti i criteri e le modalità di attuazione del presente comma. All'attuazione delle disposizioni del presente comma si provvede con le risorse umane, strumentali e finanziarie disponibili a legislazione vigente, senza nuovi o maggiori oneri per la finanza pubblica.</a:t>
            </a:r>
          </a:p>
          <a:p>
            <a:pPr marL="0" indent="0">
              <a:buNone/>
            </a:pPr>
            <a:endParaRPr lang="it-IT" dirty="0">
              <a:solidFill>
                <a:schemeClr val="tx1"/>
              </a:solidFill>
            </a:endParaRPr>
          </a:p>
          <a:p>
            <a:pPr marL="0" indent="0">
              <a:buNone/>
            </a:pPr>
            <a:endParaRPr lang="it-IT" dirty="0">
              <a:solidFill>
                <a:schemeClr val="tx1"/>
              </a:solidFill>
            </a:endParaRPr>
          </a:p>
          <a:p>
            <a:pPr marL="0" indent="0">
              <a:buNone/>
            </a:pPr>
            <a:endParaRPr lang="it-IT" dirty="0">
              <a:solidFill>
                <a:schemeClr val="tx1"/>
              </a:solidFill>
            </a:endParaRPr>
          </a:p>
        </p:txBody>
      </p:sp>
    </p:spTree>
    <p:extLst>
      <p:ext uri="{BB962C8B-B14F-4D97-AF65-F5344CB8AC3E}">
        <p14:creationId xmlns:p14="http://schemas.microsoft.com/office/powerpoint/2010/main" val="327823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 controlli preventivi in materia di F24</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15</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lnSpcReduction="10000"/>
          </a:bodyPr>
          <a:lstStyle/>
          <a:p>
            <a:pPr marL="0" indent="0" algn="just">
              <a:buNone/>
            </a:pPr>
            <a:r>
              <a:rPr lang="it-IT" sz="1800" dirty="0">
                <a:solidFill>
                  <a:schemeClr val="tx1"/>
                </a:solidFill>
              </a:rPr>
              <a:t>Articolo 37 del DL 223/2006</a:t>
            </a:r>
          </a:p>
          <a:p>
            <a:pPr marL="0" indent="0" algn="just">
              <a:buNone/>
            </a:pPr>
            <a:r>
              <a:rPr lang="it-IT" sz="1600" dirty="0">
                <a:solidFill>
                  <a:schemeClr val="tx1"/>
                </a:solidFill>
              </a:rPr>
              <a:t>49-quater. Qualora in esito all'attività di controllo di cui al comma 49-ter i crediti indicati nelle deleghe di pagamento presentate ai sensi degli articoli 17 e seguenti del decreto legislativo 9 luglio 1997, n. 241, si rivelino in tutto o in parte non utilizzabili in compensazione, l'Agenzia delle entrate comunica telematicamente la mancata esecuzione della delega di pagamento al soggetto che ha trasmesso la delega stessa, entro il termine indicato al medesimo comma 49-ter. Con comunicazione da inviare al contribuente è applicata la sanzione </a:t>
            </a:r>
            <a:r>
              <a:rPr lang="it-IT" sz="1600" b="1" dirty="0">
                <a:solidFill>
                  <a:schemeClr val="tx1"/>
                </a:solidFill>
              </a:rPr>
              <a:t>di cui all'articolo 15, comma 2-ter</a:t>
            </a:r>
            <a:r>
              <a:rPr lang="it-IT" sz="1600" dirty="0">
                <a:solidFill>
                  <a:schemeClr val="tx1"/>
                </a:solidFill>
              </a:rPr>
              <a:t> del decreto legislativo 18 dicembre 1997, n. 471. Qualora a seguito della comunicazione il contribuente, entro i trenta giorni successivi al ricevimento della stessa, rilevi eventuali elementi non considerati o valutati erroneamente, può fornire i chiarimenti necessari all'Agenzia delle entrate. L'iscrizione a ruolo a titolo definitivo della sanzione di cui all'articolo 15, comma 2-ter del decreto legislativo n. 471 del 1997, non è eseguita se il contribuente provvede a pagare la somma dovuta, con le modalità indicate nell'articolo 19 del decreto legislativo 9 luglio 1997, n. 241, entro trenta giorni dal ricevimento della comunicazione. L'agente della riscossione notifica la cartella di pagamento al debitore iscritto a ruolo entro il 31 dicembre del terzo anno successivo a quello di presentazione della delega di pagamento. Le disposizioni di attuazione del presente comma sono definite con provvedimento adottato dal direttore dell'Agenzia delle entrate.</a:t>
            </a:r>
          </a:p>
          <a:p>
            <a:pPr marL="0" indent="0" algn="just">
              <a:buNone/>
            </a:pPr>
            <a:r>
              <a:rPr lang="it-IT" sz="1600" dirty="0">
                <a:solidFill>
                  <a:schemeClr val="tx1"/>
                </a:solidFill>
              </a:rPr>
              <a:t>(articolo 15, comma 2-ter. Nel caso di mancata esecuzione delle deleghe di pagamento per effetto dell'attività di controllo di cui all'articolo 37, comma 49-ter, del decreto-legge 4 luglio 2006, n. 223, convertito, con modificazioni, dalla legge 4 agosto 2006, n. 248, </a:t>
            </a:r>
            <a:r>
              <a:rPr lang="it-IT" sz="1600" b="1" dirty="0">
                <a:solidFill>
                  <a:schemeClr val="tx1"/>
                </a:solidFill>
              </a:rPr>
              <a:t>si applica una sanzione pari al 5 per cento dell'importo, per importi fino a 5.000 euro</a:t>
            </a:r>
            <a:r>
              <a:rPr lang="it-IT" sz="1600" dirty="0">
                <a:solidFill>
                  <a:schemeClr val="tx1"/>
                </a:solidFill>
              </a:rPr>
              <a:t>, e pari a </a:t>
            </a:r>
            <a:r>
              <a:rPr lang="it-IT" sz="1600" b="1" dirty="0">
                <a:solidFill>
                  <a:schemeClr val="tx1"/>
                </a:solidFill>
              </a:rPr>
              <a:t>250 euro</a:t>
            </a:r>
            <a:r>
              <a:rPr lang="it-IT" sz="1600" dirty="0">
                <a:solidFill>
                  <a:schemeClr val="tx1"/>
                </a:solidFill>
              </a:rPr>
              <a:t>, </a:t>
            </a:r>
            <a:r>
              <a:rPr lang="it-IT" sz="1600" b="1" dirty="0">
                <a:solidFill>
                  <a:schemeClr val="tx1"/>
                </a:solidFill>
              </a:rPr>
              <a:t>per importi superiori a 5.000 euro</a:t>
            </a:r>
            <a:r>
              <a:rPr lang="it-IT" sz="1600" dirty="0">
                <a:solidFill>
                  <a:schemeClr val="tx1"/>
                </a:solidFill>
              </a:rPr>
              <a:t>, per ciascuna delega non eseguita. Non si applica l'articolo 12 del decreto legislativo 18 dicembre 1997, n. 472)</a:t>
            </a:r>
          </a:p>
          <a:p>
            <a:pPr marL="0" indent="0">
              <a:buNone/>
            </a:pPr>
            <a:endParaRPr lang="it-IT" dirty="0">
              <a:solidFill>
                <a:schemeClr val="tx1"/>
              </a:solidFill>
            </a:endParaRPr>
          </a:p>
        </p:txBody>
      </p:sp>
    </p:spTree>
    <p:extLst>
      <p:ext uri="{BB962C8B-B14F-4D97-AF65-F5344CB8AC3E}">
        <p14:creationId xmlns:p14="http://schemas.microsoft.com/office/powerpoint/2010/main" val="49615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Il divieto di compensazione in presenza di debiti su ruoli definitivi</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16</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fontScale="92500" lnSpcReduction="20000"/>
          </a:bodyPr>
          <a:lstStyle/>
          <a:p>
            <a:pPr marL="0" indent="0" algn="just">
              <a:buNone/>
            </a:pPr>
            <a:endParaRPr lang="it-IT" dirty="0">
              <a:solidFill>
                <a:schemeClr val="tx1"/>
              </a:solidFill>
            </a:endParaRPr>
          </a:p>
          <a:p>
            <a:pPr marL="0" indent="0" algn="just">
              <a:buNone/>
            </a:pPr>
            <a:r>
              <a:rPr lang="it-IT" b="1" dirty="0">
                <a:solidFill>
                  <a:schemeClr val="tx1"/>
                </a:solidFill>
              </a:rPr>
              <a:t>Articolo 31 del Decreto Legge n. 78 del 2010</a:t>
            </a:r>
          </a:p>
          <a:p>
            <a:pPr marL="0" indent="0" algn="just">
              <a:buNone/>
            </a:pPr>
            <a:r>
              <a:rPr lang="it-IT" dirty="0">
                <a:solidFill>
                  <a:schemeClr val="tx1"/>
                </a:solidFill>
              </a:rPr>
              <a:t>1.  A decorrere dal l° gennaio 2011, la compensazione dei  crediti  di  cui all'articolo 17, comma 1, del decreto legislativo 9 luglio  1997,  n. 241, </a:t>
            </a:r>
            <a:r>
              <a:rPr lang="it-IT" b="1" u="sng" dirty="0">
                <a:solidFill>
                  <a:schemeClr val="tx1"/>
                </a:solidFill>
              </a:rPr>
              <a:t>relativi alle imposte erariali</a:t>
            </a:r>
            <a:r>
              <a:rPr lang="it-IT" dirty="0">
                <a:solidFill>
                  <a:schemeClr val="tx1"/>
                </a:solidFill>
              </a:rPr>
              <a:t>, è vietata fino a concorrenza  dell'importo dei debiti, di ammontare  superiore  a  millecinquecento  euro, iscritti a ruolo per imposte erariali e relativi  accessori,  </a:t>
            </a:r>
            <a:r>
              <a:rPr lang="it-IT" b="1" dirty="0">
                <a:solidFill>
                  <a:schemeClr val="tx1"/>
                </a:solidFill>
              </a:rPr>
              <a:t>e  per  i  quali  è  scaduto  il  termine  di  pagamento</a:t>
            </a:r>
            <a:r>
              <a:rPr lang="it-IT" dirty="0">
                <a:solidFill>
                  <a:schemeClr val="tx1"/>
                </a:solidFill>
              </a:rPr>
              <a:t>.  In  caso  di  inosservanza del divieto di cui al periodo precedente si  applica  la  sanzione del 50 per cento dell'importo dei debiti iscritti a ruolo per imposte erariali e relativi accessori e per i quali è scaduto il termine  di  pagamento fino  a  concorrenza  dell'ammontare  indebitamente  compensato.   La sanzione  non  può  essere  applicata  fino  al   momento   in   cui sull'iscrizione   a   ruolo   penda   contestazione   giudiziale    o amministrativa e non può essere comunque superiore al 50  per  cento di quanto indebitamente compensato; nelle ipotesi di cui  al  periodo precedente, i termini di cui all'articolo 20 del decreto  legislativo 18 dicembre 1997, n. 472, decorrono dal giorno successivo  alla  data della definizione della contestazione.  </a:t>
            </a:r>
          </a:p>
          <a:p>
            <a:pPr marL="0" indent="0">
              <a:buNone/>
            </a:pPr>
            <a:endParaRPr lang="it-IT" dirty="0">
              <a:solidFill>
                <a:schemeClr val="tx1"/>
              </a:solidFill>
            </a:endParaRPr>
          </a:p>
        </p:txBody>
      </p:sp>
    </p:spTree>
    <p:extLst>
      <p:ext uri="{BB962C8B-B14F-4D97-AF65-F5344CB8AC3E}">
        <p14:creationId xmlns:p14="http://schemas.microsoft.com/office/powerpoint/2010/main" val="3167020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Il nuovo divieto di compensazione per i contribuenti che hanno debiti scaduti di ammontare superiore a 100.000 euro </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17</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lnSpcReduction="10000"/>
          </a:bodyPr>
          <a:lstStyle/>
          <a:p>
            <a:pPr marL="0" indent="0" algn="just">
              <a:buNone/>
            </a:pPr>
            <a:endParaRPr lang="it-IT" dirty="0">
              <a:solidFill>
                <a:schemeClr val="tx1"/>
              </a:solidFill>
            </a:endParaRPr>
          </a:p>
          <a:p>
            <a:pPr marL="0" indent="0" algn="just">
              <a:buNone/>
            </a:pPr>
            <a:r>
              <a:rPr lang="it-IT" dirty="0">
                <a:solidFill>
                  <a:schemeClr val="tx1"/>
                </a:solidFill>
              </a:rPr>
              <a:t>Articolo 1, comma 94, lettera b), Legge n. 213 del 2023. Decorrenza dal 1° luglio 2024</a:t>
            </a:r>
          </a:p>
          <a:p>
            <a:pPr marL="0" indent="0" algn="just">
              <a:buNone/>
            </a:pPr>
            <a:r>
              <a:rPr lang="it-IT" dirty="0">
                <a:solidFill>
                  <a:schemeClr val="tx1"/>
                </a:solidFill>
              </a:rPr>
              <a:t>«49-quinquies. In deroga all'articolo 8, comma 1, della legge 27 luglio 2000, n. 212, per i contribuenti che abbiano iscrizioni a ruolo per imposte erariali e relativi accessori o accertamenti esecutivi affidati agli agenti della riscossione per importi complessivamente superiori a euro 100.000, per i quali i termini di pagamento siano scaduti e siano ancora dovuti pagamenti o non siano in essere provvedimenti di sospensione, è esclusa la facoltà di avvalersi della compensazione di cui all'articolo 17 del decreto legislativo 9 luglio 1997, n. 241. La previsione di cui al periodo precedente cessa di applicarsi </a:t>
            </a:r>
            <a:r>
              <a:rPr lang="it-IT" b="1" dirty="0">
                <a:solidFill>
                  <a:schemeClr val="tx1"/>
                </a:solidFill>
              </a:rPr>
              <a:t>a seguito della completa rimozione delle violazioni contestate</a:t>
            </a:r>
            <a:r>
              <a:rPr lang="it-IT" dirty="0">
                <a:solidFill>
                  <a:schemeClr val="tx1"/>
                </a:solidFill>
              </a:rPr>
              <a:t>. Si applicano le disposizioni dei commi 49-ter e 49-quater ai meri fini della verifica delle condizioni di cui al presente comma».</a:t>
            </a:r>
          </a:p>
          <a:p>
            <a:pPr marL="0" indent="0">
              <a:buNone/>
            </a:pPr>
            <a:endParaRPr lang="it-IT" dirty="0">
              <a:solidFill>
                <a:schemeClr val="tx1"/>
              </a:solidFill>
            </a:endParaRPr>
          </a:p>
          <a:p>
            <a:pPr marL="0" indent="0">
              <a:buNone/>
            </a:pPr>
            <a:endParaRPr lang="it-IT" dirty="0">
              <a:solidFill>
                <a:schemeClr val="tx1"/>
              </a:solidFill>
            </a:endParaRPr>
          </a:p>
        </p:txBody>
      </p:sp>
    </p:spTree>
    <p:extLst>
      <p:ext uri="{BB962C8B-B14F-4D97-AF65-F5344CB8AC3E}">
        <p14:creationId xmlns:p14="http://schemas.microsoft.com/office/powerpoint/2010/main" val="3142673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Il nuovo divieto di compensazione per i contribuenti che hanno debiti scaduti di ammontare superiore a 100.000 euro </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18</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1343796"/>
            <a:ext cx="11222038" cy="4794538"/>
          </a:xfrm>
        </p:spPr>
        <p:txBody>
          <a:bodyPr>
            <a:normAutofit/>
          </a:bodyPr>
          <a:lstStyle/>
          <a:p>
            <a:pPr marL="0" indent="0" algn="just">
              <a:buNone/>
            </a:pPr>
            <a:endParaRPr lang="it-IT" dirty="0">
              <a:solidFill>
                <a:schemeClr val="tx1"/>
              </a:solidFill>
            </a:endParaRPr>
          </a:p>
          <a:p>
            <a:pPr marL="0" indent="0">
              <a:buNone/>
            </a:pPr>
            <a:endParaRPr lang="it-IT" dirty="0">
              <a:solidFill>
                <a:schemeClr val="tx1"/>
              </a:solidFill>
            </a:endParaRPr>
          </a:p>
          <a:p>
            <a:pPr marL="0" indent="0">
              <a:buNone/>
            </a:pPr>
            <a:endParaRPr lang="it-IT" dirty="0">
              <a:solidFill>
                <a:schemeClr val="tx1"/>
              </a:solidFill>
            </a:endParaRPr>
          </a:p>
        </p:txBody>
      </p:sp>
      <p:graphicFrame>
        <p:nvGraphicFramePr>
          <p:cNvPr id="3" name="Tabella 2">
            <a:extLst>
              <a:ext uri="{FF2B5EF4-FFF2-40B4-BE49-F238E27FC236}">
                <a16:creationId xmlns:a16="http://schemas.microsoft.com/office/drawing/2014/main" id="{E07C9540-AEE3-26A1-CBB4-BB5E9203CCB7}"/>
              </a:ext>
            </a:extLst>
          </p:cNvPr>
          <p:cNvGraphicFramePr>
            <a:graphicFrameLocks noGrp="1"/>
          </p:cNvGraphicFramePr>
          <p:nvPr>
            <p:extLst>
              <p:ext uri="{D42A27DB-BD31-4B8C-83A1-F6EECF244321}">
                <p14:modId xmlns:p14="http://schemas.microsoft.com/office/powerpoint/2010/main" val="3302952550"/>
              </p:ext>
            </p:extLst>
          </p:nvPr>
        </p:nvGraphicFramePr>
        <p:xfrm>
          <a:off x="261072" y="1343795"/>
          <a:ext cx="11624854" cy="4524558"/>
        </p:xfrm>
        <a:graphic>
          <a:graphicData uri="http://schemas.openxmlformats.org/drawingml/2006/table">
            <a:tbl>
              <a:tblPr firstRow="1" bandRow="1">
                <a:tableStyleId>{5C22544A-7EE6-4342-B048-85BDC9FD1C3A}</a:tableStyleId>
              </a:tblPr>
              <a:tblGrid>
                <a:gridCol w="6372577">
                  <a:extLst>
                    <a:ext uri="{9D8B030D-6E8A-4147-A177-3AD203B41FA5}">
                      <a16:colId xmlns:a16="http://schemas.microsoft.com/office/drawing/2014/main" val="1763212447"/>
                    </a:ext>
                  </a:extLst>
                </a:gridCol>
                <a:gridCol w="5252277">
                  <a:extLst>
                    <a:ext uri="{9D8B030D-6E8A-4147-A177-3AD203B41FA5}">
                      <a16:colId xmlns:a16="http://schemas.microsoft.com/office/drawing/2014/main" val="1666788648"/>
                    </a:ext>
                  </a:extLst>
                </a:gridCol>
              </a:tblGrid>
              <a:tr h="317870">
                <a:tc>
                  <a:txBody>
                    <a:bodyPr/>
                    <a:lstStyle/>
                    <a:p>
                      <a:r>
                        <a:rPr lang="it-IT" dirty="0">
                          <a:latin typeface="Luiss Sans" pitchFamily="2" charset="0"/>
                        </a:rPr>
                        <a:t>Articolo 38 del DL  78 del 2010</a:t>
                      </a:r>
                    </a:p>
                  </a:txBody>
                  <a:tcPr/>
                </a:tc>
                <a:tc>
                  <a:txBody>
                    <a:bodyPr/>
                    <a:lstStyle/>
                    <a:p>
                      <a:r>
                        <a:rPr lang="it-IT" dirty="0">
                          <a:latin typeface="Luiss Sans" pitchFamily="2" charset="0"/>
                        </a:rPr>
                        <a:t>Articolo 1,  comma 94, lettera b) Legge di Bilancio 2024</a:t>
                      </a:r>
                    </a:p>
                  </a:txBody>
                  <a:tcPr/>
                </a:tc>
                <a:extLst>
                  <a:ext uri="{0D108BD9-81ED-4DB2-BD59-A6C34878D82A}">
                    <a16:rowId xmlns:a16="http://schemas.microsoft.com/office/drawing/2014/main" val="1274907490"/>
                  </a:ext>
                </a:extLst>
              </a:tr>
              <a:tr h="4158798">
                <a:tc>
                  <a:txBody>
                    <a:bodyPr/>
                    <a:lstStyle/>
                    <a:p>
                      <a:pPr algn="just"/>
                      <a:r>
                        <a:rPr lang="it-IT" sz="1400" dirty="0">
                          <a:latin typeface="Luiss Sans" pitchFamily="2" charset="0"/>
                        </a:rPr>
                        <a:t>1.  A decorrere dal l° gennaio 2011, la compensazione dei  crediti  di  cui all'articolo 17, comma 1, del decreto legislativo 9 luglio  1997,  n. 241, </a:t>
                      </a:r>
                      <a:r>
                        <a:rPr lang="it-IT" sz="1400" b="1" u="sng" dirty="0">
                          <a:latin typeface="Luiss Sans" pitchFamily="2" charset="0"/>
                        </a:rPr>
                        <a:t>relativi alle imposte erariali</a:t>
                      </a:r>
                      <a:r>
                        <a:rPr lang="it-IT" sz="1400" dirty="0">
                          <a:latin typeface="Luiss Sans" pitchFamily="2" charset="0"/>
                        </a:rPr>
                        <a:t>, è vietata fino a concorrenza  dell'importo dei debiti, di ammontare  superiore  a  </a:t>
                      </a:r>
                      <a:r>
                        <a:rPr lang="it-IT" sz="1400" b="1" dirty="0">
                          <a:latin typeface="Luiss Sans" pitchFamily="2" charset="0"/>
                        </a:rPr>
                        <a:t>millecinquecento  euro</a:t>
                      </a:r>
                      <a:r>
                        <a:rPr lang="it-IT" sz="1400" dirty="0">
                          <a:latin typeface="Luiss Sans" pitchFamily="2" charset="0"/>
                        </a:rPr>
                        <a:t>, iscritti a ruolo per imposte erariali e relativi  accessori,  e  </a:t>
                      </a:r>
                      <a:r>
                        <a:rPr lang="it-IT" sz="1400" b="1" u="sng" dirty="0">
                          <a:latin typeface="Luiss Sans" pitchFamily="2" charset="0"/>
                        </a:rPr>
                        <a:t>per  i  quali  è  scaduto  il  termine  di  pagamento</a:t>
                      </a:r>
                      <a:r>
                        <a:rPr lang="it-IT" sz="1400" dirty="0">
                          <a:latin typeface="Luiss Sans" pitchFamily="2" charset="0"/>
                        </a:rPr>
                        <a:t>.  In  caso  di  inosservanza del divieto di cui al periodo precedente si  applica  </a:t>
                      </a:r>
                      <a:r>
                        <a:rPr lang="it-IT" sz="1400" b="1" dirty="0">
                          <a:latin typeface="Luiss Sans" pitchFamily="2" charset="0"/>
                        </a:rPr>
                        <a:t>la  sanzione del 50 per cento </a:t>
                      </a:r>
                      <a:r>
                        <a:rPr lang="it-IT" sz="1400" dirty="0">
                          <a:latin typeface="Luiss Sans" pitchFamily="2" charset="0"/>
                        </a:rPr>
                        <a:t>dell'importo dei debiti iscritti a ruolo per imposte erariali e relativi accessori e per i quali è scaduto il termine  di  pagamento fino  a  concorrenza  dell'ammontare  indebitamente  compensato.   La sanzione  non  può  essere  applicata  fino  al   momento   in   cui sull'iscrizione   a   ruolo   penda   contestazione   giudiziale    o amministrativa e non può essere comunque superiore al 50  per  cento di quanto indebitamente compensato; nelle ipotesi di cui  al  periodo precedente, i termini di cui all'articolo 20 del decreto  legislativo 18 dicembre 1997, n. 472, decorrono dal giorno successivo  alla  data della definizione della contestazione.  </a:t>
                      </a:r>
                    </a:p>
                  </a:txBody>
                  <a:tcPr/>
                </a:tc>
                <a:tc>
                  <a:txBody>
                    <a:bodyPr/>
                    <a:lstStyle/>
                    <a:p>
                      <a:pPr algn="just"/>
                      <a:r>
                        <a:rPr lang="it-IT" sz="1400" dirty="0">
                          <a:latin typeface="Luiss Sans" pitchFamily="2" charset="0"/>
                        </a:rPr>
                        <a:t>49-quinquies. In deroga all'articolo 8, comma 1, della legge 27 luglio 2000, n. 212, per i contribuenti che abbiano iscrizioni a ruolo per imposte erariali e relativi accessori o accertamenti esecutivi affidati agli agenti della riscossione </a:t>
                      </a:r>
                      <a:r>
                        <a:rPr lang="it-IT" sz="1400" b="1" dirty="0">
                          <a:latin typeface="Luiss Sans" pitchFamily="2" charset="0"/>
                        </a:rPr>
                        <a:t>per importi complessivamente superiori a euro 100.000, per i quali i termini di pagamento siano scaduti e siano ancora dovuti pagamenti</a:t>
                      </a:r>
                      <a:r>
                        <a:rPr lang="it-IT" sz="1400" dirty="0">
                          <a:latin typeface="Luiss Sans" pitchFamily="2" charset="0"/>
                        </a:rPr>
                        <a:t> o non siano in essere provvedimenti di sospensione, è esclusa la facoltà di avvalersi della compensazione di cui all'articolo 17 del decreto legislativo 9 luglio 1997, n. 241. La previsione di cui al periodo precedente cessa di applicarsi a seguito della completa rimozione delle violazioni contestate. Si applicano le disposizioni dei commi 49-ter e 49-quater ai meri fini della verifica delle condizioni di cui al presente comma».</a:t>
                      </a:r>
                    </a:p>
                    <a:p>
                      <a:endParaRPr lang="it-IT" sz="1400" dirty="0">
                        <a:latin typeface="Luiss Sans" pitchFamily="2" charset="0"/>
                      </a:endParaRPr>
                    </a:p>
                    <a:p>
                      <a:endParaRPr lang="it-IT" sz="1400" dirty="0">
                        <a:latin typeface="Luiss Sans" pitchFamily="2" charset="0"/>
                      </a:endParaRPr>
                    </a:p>
                  </a:txBody>
                  <a:tcPr/>
                </a:tc>
                <a:extLst>
                  <a:ext uri="{0D108BD9-81ED-4DB2-BD59-A6C34878D82A}">
                    <a16:rowId xmlns:a16="http://schemas.microsoft.com/office/drawing/2014/main" val="3966709745"/>
                  </a:ext>
                </a:extLst>
              </a:tr>
            </a:tbl>
          </a:graphicData>
        </a:graphic>
      </p:graphicFrame>
    </p:spTree>
    <p:extLst>
      <p:ext uri="{BB962C8B-B14F-4D97-AF65-F5344CB8AC3E}">
        <p14:creationId xmlns:p14="http://schemas.microsoft.com/office/powerpoint/2010/main" val="514124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Il nuovo divieto di compensazione per i contribuenti che hanno debiti scaduti di ammontare superiore a 100.000 euro </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19</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fontScale="92500" lnSpcReduction="20000"/>
          </a:bodyPr>
          <a:lstStyle/>
          <a:p>
            <a:pPr marL="0" indent="0" algn="just">
              <a:buNone/>
            </a:pPr>
            <a:endParaRPr lang="it-IT" dirty="0">
              <a:solidFill>
                <a:schemeClr val="tx1"/>
              </a:solidFill>
            </a:endParaRPr>
          </a:p>
          <a:p>
            <a:pPr marL="0" indent="0" algn="just">
              <a:buNone/>
            </a:pPr>
            <a:r>
              <a:rPr lang="it-IT" i="1" dirty="0">
                <a:solidFill>
                  <a:schemeClr val="tx1"/>
                </a:solidFill>
              </a:rPr>
              <a:t>Dossier documentazione Senato:</a:t>
            </a:r>
          </a:p>
          <a:p>
            <a:pPr marL="0" indent="0" algn="just">
              <a:buNone/>
            </a:pPr>
            <a:r>
              <a:rPr lang="it-IT" dirty="0">
                <a:solidFill>
                  <a:schemeClr val="tx1"/>
                </a:solidFill>
              </a:rPr>
              <a:t>La disposizione normativa di cui al comma 7, lettera b) pone un limite alla possibilità di utilizzare l’istituto della compensazione (orizzontale) a fronte di una </a:t>
            </a:r>
            <a:r>
              <a:rPr lang="it-IT" b="1" u="sng" dirty="0">
                <a:solidFill>
                  <a:schemeClr val="tx1"/>
                </a:solidFill>
              </a:rPr>
              <a:t>acclarata posizione debitoria </a:t>
            </a:r>
            <a:r>
              <a:rPr lang="it-IT" dirty="0">
                <a:solidFill>
                  <a:schemeClr val="tx1"/>
                </a:solidFill>
              </a:rPr>
              <a:t>per ruoli, accertamenti esecutivi superiore ad euro centomila. La possibilità di procedere alla compensazione dei crediti è ristabilita con il pagamento dei debiti. </a:t>
            </a:r>
          </a:p>
          <a:p>
            <a:pPr marL="0" indent="0" algn="just">
              <a:buNone/>
            </a:pPr>
            <a:r>
              <a:rPr lang="it-IT" dirty="0">
                <a:solidFill>
                  <a:schemeClr val="tx1"/>
                </a:solidFill>
              </a:rPr>
              <a:t>Per determinare gli effetti finanziari positivi derivanti dalla disposizione, che compulsa al versamento di imposte iscritte a ruolo i contribuenti che hanno un forte interesse, in base a un comportamento razionale, a mantenere la possibilità di operare la compensazione con le imposte dell’anno di competenza, altrimenti inibito dalla disposizione, sono stati preliminarmente individuati i contribuenti che, per l’anno 2022, sarebbero ricaduti, </a:t>
            </a:r>
            <a:r>
              <a:rPr lang="it-IT" b="1" u="sng" dirty="0">
                <a:solidFill>
                  <a:schemeClr val="tx1"/>
                </a:solidFill>
              </a:rPr>
              <a:t>avendo carichi residui superiori a euro 100.000</a:t>
            </a:r>
            <a:r>
              <a:rPr lang="it-IT" dirty="0">
                <a:solidFill>
                  <a:schemeClr val="tx1"/>
                </a:solidFill>
              </a:rPr>
              <a:t>, nel nuovo divieto e quantificate le compensazioni dagli stessi effettuate.</a:t>
            </a:r>
          </a:p>
          <a:p>
            <a:pPr marL="0" indent="0">
              <a:buNone/>
            </a:pPr>
            <a:endParaRPr lang="it-IT" dirty="0">
              <a:solidFill>
                <a:schemeClr val="tx1"/>
              </a:solidFill>
            </a:endParaRPr>
          </a:p>
        </p:txBody>
      </p:sp>
    </p:spTree>
    <p:extLst>
      <p:ext uri="{BB962C8B-B14F-4D97-AF65-F5344CB8AC3E}">
        <p14:creationId xmlns:p14="http://schemas.microsoft.com/office/powerpoint/2010/main" val="331394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217760"/>
            <a:ext cx="11624854" cy="463550"/>
          </a:xfrm>
        </p:spPr>
        <p:txBody>
          <a:bodyPr/>
          <a:lstStyle/>
          <a:p>
            <a:pPr algn="ctr"/>
            <a:r>
              <a:rPr lang="it-IT" dirty="0"/>
              <a:t>L’istituto della compensazione</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a:bodyPr>
          <a:lstStyle/>
          <a:p>
            <a:pPr marL="0" indent="0" algn="just">
              <a:buNone/>
            </a:pPr>
            <a:endParaRPr lang="it-IT" dirty="0">
              <a:solidFill>
                <a:schemeClr val="tx1"/>
              </a:solidFill>
            </a:endParaRPr>
          </a:p>
          <a:p>
            <a:pPr marL="0" indent="0">
              <a:buNone/>
            </a:pPr>
            <a:endParaRPr lang="it-IT" dirty="0">
              <a:solidFill>
                <a:schemeClr val="tx1"/>
              </a:solidFill>
            </a:endParaRPr>
          </a:p>
        </p:txBody>
      </p:sp>
      <p:graphicFrame>
        <p:nvGraphicFramePr>
          <p:cNvPr id="3" name="Tabella 2">
            <a:extLst>
              <a:ext uri="{FF2B5EF4-FFF2-40B4-BE49-F238E27FC236}">
                <a16:creationId xmlns:a16="http://schemas.microsoft.com/office/drawing/2014/main" id="{6E8FD3B9-0BAA-9571-0279-EBBDC5F67DD0}"/>
              </a:ext>
            </a:extLst>
          </p:cNvPr>
          <p:cNvGraphicFramePr>
            <a:graphicFrameLocks noGrp="1"/>
          </p:cNvGraphicFramePr>
          <p:nvPr>
            <p:extLst>
              <p:ext uri="{D42A27DB-BD31-4B8C-83A1-F6EECF244321}">
                <p14:modId xmlns:p14="http://schemas.microsoft.com/office/powerpoint/2010/main" val="1367903911"/>
              </p:ext>
            </p:extLst>
          </p:nvPr>
        </p:nvGraphicFramePr>
        <p:xfrm>
          <a:off x="165621" y="696640"/>
          <a:ext cx="11878333" cy="5577840"/>
        </p:xfrm>
        <a:graphic>
          <a:graphicData uri="http://schemas.openxmlformats.org/drawingml/2006/table">
            <a:tbl>
              <a:tblPr firstRow="1" bandRow="1">
                <a:tableStyleId>{5C22544A-7EE6-4342-B048-85BDC9FD1C3A}</a:tableStyleId>
              </a:tblPr>
              <a:tblGrid>
                <a:gridCol w="6376563">
                  <a:extLst>
                    <a:ext uri="{9D8B030D-6E8A-4147-A177-3AD203B41FA5}">
                      <a16:colId xmlns:a16="http://schemas.microsoft.com/office/drawing/2014/main" val="3090648939"/>
                    </a:ext>
                  </a:extLst>
                </a:gridCol>
                <a:gridCol w="5501770">
                  <a:extLst>
                    <a:ext uri="{9D8B030D-6E8A-4147-A177-3AD203B41FA5}">
                      <a16:colId xmlns:a16="http://schemas.microsoft.com/office/drawing/2014/main" val="1119067398"/>
                    </a:ext>
                  </a:extLst>
                </a:gridCol>
              </a:tblGrid>
              <a:tr h="865335">
                <a:tc>
                  <a:txBody>
                    <a:bodyPr/>
                    <a:lstStyle/>
                    <a:p>
                      <a:r>
                        <a:rPr lang="it-IT" dirty="0">
                          <a:latin typeface="Luiss Sans" pitchFamily="2" charset="0"/>
                        </a:rPr>
                        <a:t>Articolo 8 della Legge n. 212 del 2000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Luiss Sans" pitchFamily="2" charset="0"/>
                        </a:rPr>
                        <a:t>Articolo 8 della Legge n. 212 del 2000 – versione a seguito dell’attuazione della Delega Fiscale</a:t>
                      </a:r>
                    </a:p>
                    <a:p>
                      <a:endParaRPr lang="it-IT" dirty="0">
                        <a:latin typeface="Luiss Sans" pitchFamily="2" charset="0"/>
                      </a:endParaRPr>
                    </a:p>
                  </a:txBody>
                  <a:tcPr/>
                </a:tc>
                <a:extLst>
                  <a:ext uri="{0D108BD9-81ED-4DB2-BD59-A6C34878D82A}">
                    <a16:rowId xmlns:a16="http://schemas.microsoft.com/office/drawing/2014/main" val="1947038295"/>
                  </a:ext>
                </a:extLst>
              </a:tr>
              <a:tr h="4586276">
                <a:tc>
                  <a:txBody>
                    <a:bodyPr/>
                    <a:lstStyle/>
                    <a:p>
                      <a:pPr algn="just"/>
                      <a:r>
                        <a:rPr lang="it-IT" sz="1200" dirty="0">
                          <a:latin typeface="Luiss Sans" pitchFamily="2" charset="0"/>
                        </a:rPr>
                        <a:t>1. L'obbligazione tributaria può essere estinta anche per compensazione.</a:t>
                      </a:r>
                    </a:p>
                    <a:p>
                      <a:pPr algn="just"/>
                      <a:r>
                        <a:rPr lang="it-IT" sz="1200" dirty="0">
                          <a:latin typeface="Luiss Sans" pitchFamily="2" charset="0"/>
                        </a:rPr>
                        <a:t>2. È ammesso l'accollo del debito d'imposta altrui senza liberazione del contribuente originario.</a:t>
                      </a:r>
                    </a:p>
                    <a:p>
                      <a:pPr algn="just"/>
                      <a:r>
                        <a:rPr lang="it-IT" sz="1200" dirty="0">
                          <a:latin typeface="Luiss Sans" pitchFamily="2" charset="0"/>
                        </a:rPr>
                        <a:t>3. Le disposizioni tributarie non possono stabilire ne' prorogare termini di prescrizione oltre il limite ordinario stabilito dal codice civile.</a:t>
                      </a:r>
                    </a:p>
                    <a:p>
                      <a:pPr algn="just"/>
                      <a:r>
                        <a:rPr lang="it-IT" sz="1200" dirty="0">
                          <a:latin typeface="Luiss Sans" pitchFamily="2" charset="0"/>
                        </a:rPr>
                        <a:t>4. L'amministrazione finanziaria è tenuta a rimborsare il costo delle fideiussioni che il contribuente ha dovuto richiedere per ottenere la sospensione del pagamento o la rateizzazione o il rimborso dei tributi. Il rimborso va effettuato quando sia stato definitivamente accertato che l'imposta non era dovuta o era dovuta in misura minore rispetto a quella accertata.</a:t>
                      </a:r>
                    </a:p>
                    <a:p>
                      <a:pPr algn="just"/>
                      <a:r>
                        <a:rPr lang="it-IT" sz="1200" dirty="0">
                          <a:latin typeface="Luiss Sans" pitchFamily="2" charset="0"/>
                        </a:rPr>
                        <a:t>5. L'obbligo di conservazione di atti e documenti, stabilito a soli effetti tributari, non può eccedere il termine di dieci anni dalla loro emanazione o dalla loro formazione.</a:t>
                      </a:r>
                    </a:p>
                    <a:p>
                      <a:pPr algn="just"/>
                      <a:r>
                        <a:rPr lang="it-IT" sz="1200" dirty="0">
                          <a:latin typeface="Luiss Sans" pitchFamily="2" charset="0"/>
                        </a:rPr>
                        <a:t>6. Con decreto del Ministro delle finanze, adottato ai sensi dell'articolo 17, comma 3, della legge 23 agosto 1988, n. 400, relativo ai poteri regolamentari dei Ministri nelle materie di loro competenza, sono emanate le disposizioni di attuazione del presente articolo.</a:t>
                      </a:r>
                    </a:p>
                    <a:p>
                      <a:pPr algn="just"/>
                      <a:r>
                        <a:rPr lang="it-IT" sz="1200" dirty="0">
                          <a:latin typeface="Luiss Sans" pitchFamily="2" charset="0"/>
                        </a:rPr>
                        <a:t>7. La pubblicazione e ogni informazione relative ai redditi tassati, anche previste dall'articolo 15 della legge 5 luglio 1982, n. 441, sia nelle forme previste dalla stessa legge sia da parte di altri soggetti, deve sempre comprendere l'indicazione dei redditi anche al netto delle relative imposte.</a:t>
                      </a:r>
                    </a:p>
                    <a:p>
                      <a:pPr algn="just"/>
                      <a:r>
                        <a:rPr lang="it-IT" sz="1200" dirty="0">
                          <a:latin typeface="Luiss Sans" pitchFamily="2" charset="0"/>
                        </a:rPr>
                        <a:t>8. Ferme restando, in via transitoria, le disposizioni vigenti in materia di compensazione, con regolamenti emanati ai sensi dell'articolo 17, comma 2, della legge 23 agosto 1988, n. 400, è disciplinata l'estinzione dell'obbligazione tributaria mediante compensazione, estendendo, a decorrere dall'anno d'imposta 2002, l'applicazione di tale istituto anche a tributi per i quali attualmente non è previsto.</a:t>
                      </a:r>
                    </a:p>
                  </a:txBody>
                  <a:tcPr/>
                </a:tc>
                <a:tc>
                  <a:txBody>
                    <a:bodyPr/>
                    <a:lstStyle/>
                    <a:p>
                      <a:pPr algn="just"/>
                      <a:r>
                        <a:rPr lang="it-IT" sz="1200" dirty="0">
                          <a:latin typeface="Luiss Sans" pitchFamily="2" charset="0"/>
                        </a:rPr>
                        <a:t>1. L'obbligazione tributaria può essere estinta anche per compensazione.</a:t>
                      </a:r>
                    </a:p>
                    <a:p>
                      <a:pPr algn="just"/>
                      <a:r>
                        <a:rPr lang="it-IT" sz="1200" dirty="0">
                          <a:latin typeface="Luiss Sans" pitchFamily="2" charset="0"/>
                        </a:rPr>
                        <a:t>2. È ammesso l'accollo del debito d'imposta altrui senza liberazione del contribuente originario.</a:t>
                      </a:r>
                    </a:p>
                    <a:p>
                      <a:pPr algn="just"/>
                      <a:r>
                        <a:rPr lang="it-IT" sz="1200" dirty="0">
                          <a:latin typeface="Luiss Sans" pitchFamily="2" charset="0"/>
                        </a:rPr>
                        <a:t>3. Le disposizioni tributarie non possono stabilire ne' prorogare termini di prescrizione oltre il limite ordinario stabilito dal codice civile.</a:t>
                      </a:r>
                    </a:p>
                    <a:p>
                      <a:pPr algn="just"/>
                      <a:r>
                        <a:rPr lang="it-IT" sz="1200" dirty="0">
                          <a:latin typeface="Luiss Sans" pitchFamily="2" charset="0"/>
                        </a:rPr>
                        <a:t>4. L'amministrazione finanziaria è tenuta a rimborsare il costo delle fideiussioni che il contribuente ha dovuto richiedere per ottenere la sospensione del pagamento o la rateizzazione o il rimborso dei tributi. Il rimborso va effettuato quando sia stato definitivamente accertato che l'imposta non era dovuta o era dovuta in misura minore rispetto a quella accertata.</a:t>
                      </a:r>
                    </a:p>
                    <a:p>
                      <a:pPr algn="just"/>
                      <a:r>
                        <a:rPr lang="it-IT" sz="1200" b="1" dirty="0">
                          <a:latin typeface="Luiss Sans" pitchFamily="2" charset="0"/>
                        </a:rPr>
                        <a:t>5. L'obbligo di conservazione di atti e documenti, incluse le scritture contabili, stabilito a soli effetti tributari, non può eccedere il termine di dieci anni dalla loro emanazione o dalla loro formazione o utilizzazione. Il decorso del termine preclude definitivamente la possibilità per l'amministrazione finanziaria di fondare pretese su tale documentazione.</a:t>
                      </a:r>
                    </a:p>
                    <a:p>
                      <a:pPr algn="just"/>
                      <a:r>
                        <a:rPr lang="it-IT" sz="1200" dirty="0">
                          <a:latin typeface="Luiss Sans" pitchFamily="2" charset="0"/>
                        </a:rPr>
                        <a:t>6. Con decreto del Ministro delle finanze, adottato ai sensi dell'articolo 17, comma 3, della legge 23 agosto 1988, n. 400, </a:t>
                      </a:r>
                      <a:r>
                        <a:rPr lang="it-IT" sz="1200" b="1" dirty="0">
                          <a:latin typeface="Luiss Sans" pitchFamily="2" charset="0"/>
                        </a:rPr>
                        <a:t>relativo ai poteri regolamentari dei Ministri nelle materie di loro competenza</a:t>
                      </a:r>
                      <a:r>
                        <a:rPr lang="it-IT" sz="1200" dirty="0">
                          <a:latin typeface="Luiss Sans" pitchFamily="2" charset="0"/>
                        </a:rPr>
                        <a:t>, sono emanate le disposizioni di attuazione del presente articolo.</a:t>
                      </a:r>
                    </a:p>
                    <a:p>
                      <a:pPr algn="just"/>
                      <a:r>
                        <a:rPr lang="it-IT" sz="1200" dirty="0">
                          <a:latin typeface="Luiss Sans" pitchFamily="2" charset="0"/>
                        </a:rPr>
                        <a:t>7. La pubblicazione e ogni informazione relative ai redditi tassati, anche previste dall'articolo 15 della legge 5 luglio 1982, n. 441, sia nelle forme previste dalla stessa legge sia da parte di altri soggetti, deve sempre comprendere l'indicazione dei redditi anche al netto delle relative imposte.</a:t>
                      </a:r>
                    </a:p>
                    <a:p>
                      <a:pPr algn="just"/>
                      <a:r>
                        <a:rPr lang="it-IT" sz="1200" dirty="0">
                          <a:latin typeface="Luiss Sans" pitchFamily="2" charset="0"/>
                        </a:rPr>
                        <a:t>8. Ferme restando, in via transitoria, le disposizioni vigenti in materia di compensazione, con regolamenti emanati ai sensi dell'articolo 17, comma 2, della legge 23 agosto 1988, n. 400, è disciplinata l'estinzione dell'obbligazione tributaria mediante compensazione, estendendo, a decorrere dall'anno d'imposta 2002, l'applicazione di tale istituto anche a tributi per i quali attualmente non è previsto.</a:t>
                      </a:r>
                    </a:p>
                  </a:txBody>
                  <a:tcPr/>
                </a:tc>
                <a:extLst>
                  <a:ext uri="{0D108BD9-81ED-4DB2-BD59-A6C34878D82A}">
                    <a16:rowId xmlns:a16="http://schemas.microsoft.com/office/drawing/2014/main" val="3342213977"/>
                  </a:ext>
                </a:extLst>
              </a:tr>
            </a:tbl>
          </a:graphicData>
        </a:graphic>
      </p:graphicFrame>
    </p:spTree>
    <p:extLst>
      <p:ext uri="{BB962C8B-B14F-4D97-AF65-F5344CB8AC3E}">
        <p14:creationId xmlns:p14="http://schemas.microsoft.com/office/powerpoint/2010/main" val="3044031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Il nuovo divieto di compensazione per i contribuenti che hanno debiti scaduti di ammontare superiore a 100.000 euro </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20</a:t>
            </a:fld>
            <a:endParaRPr lang="it-IT"/>
          </a:p>
        </p:txBody>
      </p:sp>
      <p:sp>
        <p:nvSpPr>
          <p:cNvPr id="6" name="Segnaposto contenuto 5">
            <a:extLst>
              <a:ext uri="{FF2B5EF4-FFF2-40B4-BE49-F238E27FC236}">
                <a16:creationId xmlns:a16="http://schemas.microsoft.com/office/drawing/2014/main" id="{82F67FE0-C695-3A85-7B5C-3E7A35FE4935}"/>
              </a:ext>
            </a:extLst>
          </p:cNvPr>
          <p:cNvSpPr>
            <a:spLocks noGrp="1"/>
          </p:cNvSpPr>
          <p:nvPr>
            <p:ph idx="1"/>
          </p:nvPr>
        </p:nvSpPr>
        <p:spPr>
          <a:xfrm>
            <a:off x="419100" y="1309267"/>
            <a:ext cx="11222038" cy="4914900"/>
          </a:xfrm>
        </p:spPr>
        <p:txBody>
          <a:bodyPr>
            <a:normAutofit fontScale="92500" lnSpcReduction="20000"/>
          </a:bodyPr>
          <a:lstStyle/>
          <a:p>
            <a:pPr marL="0" indent="0" algn="just">
              <a:buNone/>
            </a:pPr>
            <a:r>
              <a:rPr lang="it-IT" i="1" dirty="0">
                <a:solidFill>
                  <a:schemeClr val="tx1"/>
                </a:solidFill>
              </a:rPr>
              <a:t>Dossier documentazione Senato:</a:t>
            </a:r>
            <a:endParaRPr lang="it-IT" dirty="0">
              <a:solidFill>
                <a:schemeClr val="tx1"/>
              </a:solidFill>
            </a:endParaRPr>
          </a:p>
          <a:p>
            <a:pPr marL="0" indent="0" algn="just">
              <a:buNone/>
            </a:pPr>
            <a:r>
              <a:rPr lang="it-IT" dirty="0">
                <a:solidFill>
                  <a:schemeClr val="tx1"/>
                </a:solidFill>
              </a:rPr>
              <a:t>In tal modo è stato possibile simulare gli impatti che la norma avrebbe prodotto qualora fosse già entrata in vigore nel suddetto anno.</a:t>
            </a:r>
          </a:p>
          <a:p>
            <a:pPr marL="0" indent="0" algn="just">
              <a:buNone/>
            </a:pPr>
            <a:r>
              <a:rPr lang="it-IT" dirty="0">
                <a:solidFill>
                  <a:schemeClr val="tx1"/>
                </a:solidFill>
              </a:rPr>
              <a:t>Perimetrata la platea di riferimento, con lo scopo di individuare solo i soggetti che presentano un elevato profilo di rischio fiscale, sono stati prudenzialmente espunti tutti gli enti pubblici e le società di grandi dimensioni, per i quali la presenza di carichi prendenti non si può considerare fisiologica. Inoltre, sono stati eliminati tutti i contribuenti che, pur presentando carichi residui, hanno nel tempo effettuato dei pagamenti per importi superiori a euro 100.000, poiché in tal caso è improbabile che il carico debitorio permanga sino al 2024.</a:t>
            </a:r>
          </a:p>
          <a:p>
            <a:pPr marL="0" indent="0" algn="just">
              <a:buNone/>
            </a:pPr>
            <a:r>
              <a:rPr lang="it-IT" dirty="0">
                <a:solidFill>
                  <a:schemeClr val="tx1"/>
                </a:solidFill>
              </a:rPr>
              <a:t>A questo punto, sono stati selezionati i contribuenti per i quali gli importi compensati risultano inferiori rispetto al carico residuo, agendo quindi subordinatamente all’ipotesi che, in tale situazione, il contribuente non procederebbe alla compensazione poiché l’alternativa possibile, cioè il pagamento del carico debitorio, risulterebbe maggiormente onerosa.</a:t>
            </a:r>
          </a:p>
        </p:txBody>
      </p:sp>
    </p:spTree>
    <p:extLst>
      <p:ext uri="{BB962C8B-B14F-4D97-AF65-F5344CB8AC3E}">
        <p14:creationId xmlns:p14="http://schemas.microsoft.com/office/powerpoint/2010/main" val="1148752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Il nuovo divieto di compensazione per i contribuenti che hanno debiti scaduti di ammontare superiore a 100.000 euro </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21</a:t>
            </a:fld>
            <a:endParaRPr lang="it-IT"/>
          </a:p>
        </p:txBody>
      </p:sp>
      <p:sp>
        <p:nvSpPr>
          <p:cNvPr id="6" name="Segnaposto contenuto 5">
            <a:extLst>
              <a:ext uri="{FF2B5EF4-FFF2-40B4-BE49-F238E27FC236}">
                <a16:creationId xmlns:a16="http://schemas.microsoft.com/office/drawing/2014/main" id="{82F67FE0-C695-3A85-7B5C-3E7A35FE4935}"/>
              </a:ext>
            </a:extLst>
          </p:cNvPr>
          <p:cNvSpPr>
            <a:spLocks noGrp="1"/>
          </p:cNvSpPr>
          <p:nvPr>
            <p:ph idx="1"/>
          </p:nvPr>
        </p:nvSpPr>
        <p:spPr>
          <a:xfrm>
            <a:off x="419100" y="1309267"/>
            <a:ext cx="11222038" cy="4914900"/>
          </a:xfrm>
        </p:spPr>
        <p:txBody>
          <a:bodyPr>
            <a:normAutofit/>
          </a:bodyPr>
          <a:lstStyle/>
          <a:p>
            <a:pPr marL="0" indent="0" algn="just">
              <a:buNone/>
            </a:pPr>
            <a:r>
              <a:rPr lang="it-IT" dirty="0">
                <a:solidFill>
                  <a:schemeClr val="tx1"/>
                </a:solidFill>
              </a:rPr>
              <a:t>In base alla metodologia utilizzata, l’importo delle minori compensazioni connesse alla norma è stato quantificato in euro 251.000.000. A tal ultimo riguardo, per dare conto della prudenza della stima, evidenzia che per i soggetti che presentano un importo delle compensazioni superiori a quello dei carichi residui, aderendo all’ipotesi di razionalità sopra evidenziata, si sarebbe potuto stimare un maggior gettito, pari a 500 milioni di euro, derivante dall’estinzione delle posizioni debitorie. Tenuto conto, tuttavia, che tale ipotesi richiederebbe una condotta attiva dei soggetti interessati, l’importo in questione non viene ascritto alla disposizione. Inoltre, considerato che l’attuazione della norma richiede dei tempi tecnici di adeguamento delle procedure informatiche, il valore di 251.000.000 euro viene ridotto della metà e imputato, prudenzialmente, al solo anno 2024. </a:t>
            </a:r>
          </a:p>
        </p:txBody>
      </p:sp>
    </p:spTree>
    <p:extLst>
      <p:ext uri="{BB962C8B-B14F-4D97-AF65-F5344CB8AC3E}">
        <p14:creationId xmlns:p14="http://schemas.microsoft.com/office/powerpoint/2010/main" val="259692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Il nuovo divieto di compensazione per i contribuenti che hanno debiti scaduti di ammontare superiore a 100.000 euro </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22</a:t>
            </a:fld>
            <a:endParaRPr lang="it-IT"/>
          </a:p>
        </p:txBody>
      </p:sp>
      <p:pic>
        <p:nvPicPr>
          <p:cNvPr id="10" name="Immagine 9">
            <a:extLst>
              <a:ext uri="{FF2B5EF4-FFF2-40B4-BE49-F238E27FC236}">
                <a16:creationId xmlns:a16="http://schemas.microsoft.com/office/drawing/2014/main" id="{A97DCB80-FDD4-2E0A-D1AF-7F6DF0444629}"/>
              </a:ext>
            </a:extLst>
          </p:cNvPr>
          <p:cNvPicPr>
            <a:picLocks noChangeAspect="1"/>
          </p:cNvPicPr>
          <p:nvPr/>
        </p:nvPicPr>
        <p:blipFill>
          <a:blip r:embed="rId2"/>
          <a:stretch>
            <a:fillRect/>
          </a:stretch>
        </p:blipFill>
        <p:spPr>
          <a:xfrm>
            <a:off x="1003728" y="2566541"/>
            <a:ext cx="8978472" cy="1992580"/>
          </a:xfrm>
          <a:prstGeom prst="rect">
            <a:avLst/>
          </a:prstGeom>
        </p:spPr>
      </p:pic>
    </p:spTree>
    <p:extLst>
      <p:ext uri="{BB962C8B-B14F-4D97-AF65-F5344CB8AC3E}">
        <p14:creationId xmlns:p14="http://schemas.microsoft.com/office/powerpoint/2010/main" val="427782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Il nuovo divieto di compensazione per i contribuenti che hanno debiti scaduti di ammontare superiore a 100.000 euro </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23</a:t>
            </a:fld>
            <a:endParaRPr lang="it-IT"/>
          </a:p>
        </p:txBody>
      </p:sp>
      <p:graphicFrame>
        <p:nvGraphicFramePr>
          <p:cNvPr id="11" name="Segnaposto contenuto 10">
            <a:extLst>
              <a:ext uri="{FF2B5EF4-FFF2-40B4-BE49-F238E27FC236}">
                <a16:creationId xmlns:a16="http://schemas.microsoft.com/office/drawing/2014/main" id="{33E7EABD-2BC0-A6D0-3386-7EA46D0B9CBD}"/>
              </a:ext>
            </a:extLst>
          </p:cNvPr>
          <p:cNvGraphicFramePr>
            <a:graphicFrameLocks noGrp="1"/>
          </p:cNvGraphicFramePr>
          <p:nvPr>
            <p:ph idx="1"/>
            <p:extLst>
              <p:ext uri="{D42A27DB-BD31-4B8C-83A1-F6EECF244321}">
                <p14:modId xmlns:p14="http://schemas.microsoft.com/office/powerpoint/2010/main" val="2512089441"/>
              </p:ext>
            </p:extLst>
          </p:nvPr>
        </p:nvGraphicFramePr>
        <p:xfrm>
          <a:off x="419101" y="1559280"/>
          <a:ext cx="11222037" cy="3108960"/>
        </p:xfrm>
        <a:graphic>
          <a:graphicData uri="http://schemas.openxmlformats.org/drawingml/2006/table">
            <a:tbl>
              <a:tblPr firstRow="1" bandRow="1">
                <a:tableStyleId>{5C22544A-7EE6-4342-B048-85BDC9FD1C3A}</a:tableStyleId>
              </a:tblPr>
              <a:tblGrid>
                <a:gridCol w="3740679">
                  <a:extLst>
                    <a:ext uri="{9D8B030D-6E8A-4147-A177-3AD203B41FA5}">
                      <a16:colId xmlns:a16="http://schemas.microsoft.com/office/drawing/2014/main" val="4157529953"/>
                    </a:ext>
                  </a:extLst>
                </a:gridCol>
                <a:gridCol w="3740679">
                  <a:extLst>
                    <a:ext uri="{9D8B030D-6E8A-4147-A177-3AD203B41FA5}">
                      <a16:colId xmlns:a16="http://schemas.microsoft.com/office/drawing/2014/main" val="3570570867"/>
                    </a:ext>
                  </a:extLst>
                </a:gridCol>
                <a:gridCol w="3740679">
                  <a:extLst>
                    <a:ext uri="{9D8B030D-6E8A-4147-A177-3AD203B41FA5}">
                      <a16:colId xmlns:a16="http://schemas.microsoft.com/office/drawing/2014/main" val="1793673386"/>
                    </a:ext>
                  </a:extLst>
                </a:gridCol>
              </a:tblGrid>
              <a:tr h="370840">
                <a:tc>
                  <a:txBody>
                    <a:bodyPr/>
                    <a:lstStyle/>
                    <a:p>
                      <a:endParaRPr lang="it-IT" dirty="0">
                        <a:latin typeface="Luiss Sans"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Luiss Sans" pitchFamily="2" charset="0"/>
                        </a:rPr>
                        <a:t>Articolo 31 del DL 78/2010</a:t>
                      </a:r>
                    </a:p>
                    <a:p>
                      <a:endParaRPr lang="it-IT" dirty="0">
                        <a:latin typeface="Luiss Sans" pitchFamily="2" charset="0"/>
                      </a:endParaRPr>
                    </a:p>
                  </a:txBody>
                  <a:tcPr/>
                </a:tc>
                <a:tc>
                  <a:txBody>
                    <a:bodyPr/>
                    <a:lstStyle/>
                    <a:p>
                      <a:r>
                        <a:rPr lang="it-IT" dirty="0">
                          <a:latin typeface="Luiss Sans" pitchFamily="2" charset="0"/>
                        </a:rPr>
                        <a:t>Articolo 1, comma 94, Legge di Bilancio 2024</a:t>
                      </a:r>
                    </a:p>
                  </a:txBody>
                  <a:tcPr/>
                </a:tc>
                <a:extLst>
                  <a:ext uri="{0D108BD9-81ED-4DB2-BD59-A6C34878D82A}">
                    <a16:rowId xmlns:a16="http://schemas.microsoft.com/office/drawing/2014/main" val="1747074363"/>
                  </a:ext>
                </a:extLst>
              </a:tr>
              <a:tr h="370840">
                <a:tc>
                  <a:txBody>
                    <a:bodyPr/>
                    <a:lstStyle/>
                    <a:p>
                      <a:r>
                        <a:rPr lang="it-IT" dirty="0">
                          <a:latin typeface="Luiss Sans" pitchFamily="2" charset="0"/>
                        </a:rPr>
                        <a:t>Crediti relativi ad imposte erariali</a:t>
                      </a:r>
                    </a:p>
                  </a:txBody>
                  <a:tcPr/>
                </a:tc>
                <a:tc>
                  <a:txBody>
                    <a:bodyPr/>
                    <a:lstStyle/>
                    <a:p>
                      <a:r>
                        <a:rPr lang="it-IT" dirty="0">
                          <a:latin typeface="Luiss Sans" pitchFamily="2" charset="0"/>
                        </a:rPr>
                        <a:t>No, se l’importo dei debiti iscritti a ruolo scaduti è superiore a 1.500 euro</a:t>
                      </a:r>
                    </a:p>
                  </a:txBody>
                  <a:tcPr/>
                </a:tc>
                <a:tc>
                  <a:txBody>
                    <a:bodyPr/>
                    <a:lstStyle/>
                    <a:p>
                      <a:r>
                        <a:rPr lang="it-IT" dirty="0">
                          <a:latin typeface="Luiss Sans" pitchFamily="2" charset="0"/>
                        </a:rPr>
                        <a:t>No, se l’importo dei debiti tributari è superiore a 100.000 euro </a:t>
                      </a:r>
                    </a:p>
                  </a:txBody>
                  <a:tcPr/>
                </a:tc>
                <a:extLst>
                  <a:ext uri="{0D108BD9-81ED-4DB2-BD59-A6C34878D82A}">
                    <a16:rowId xmlns:a16="http://schemas.microsoft.com/office/drawing/2014/main" val="1929058980"/>
                  </a:ext>
                </a:extLst>
              </a:tr>
              <a:tr h="370840">
                <a:tc>
                  <a:txBody>
                    <a:bodyPr/>
                    <a:lstStyle/>
                    <a:p>
                      <a:r>
                        <a:rPr lang="it-IT" dirty="0">
                          <a:latin typeface="Luiss Sans" pitchFamily="2" charset="0"/>
                        </a:rPr>
                        <a:t>Crediti d’imposta </a:t>
                      </a:r>
                    </a:p>
                  </a:txBody>
                  <a:tcPr/>
                </a:tc>
                <a:tc>
                  <a:txBody>
                    <a:bodyPr/>
                    <a:lstStyle/>
                    <a:p>
                      <a:r>
                        <a:rPr lang="it-IT" dirty="0">
                          <a:latin typeface="Luiss Sans" pitchFamily="2" charset="0"/>
                        </a:rPr>
                        <a:t>Sempre compensabili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Luiss Sans" pitchFamily="2" charset="0"/>
                        </a:rPr>
                        <a:t>No, se l’importo dei debiti tributari è superiore a 100.000 euro </a:t>
                      </a:r>
                    </a:p>
                    <a:p>
                      <a:r>
                        <a:rPr lang="it-IT" dirty="0">
                          <a:latin typeface="Luiss Sans" pitchFamily="2" charset="0"/>
                        </a:rPr>
                        <a:t>(nemmeno per la parte eccedente il debito fiscale)</a:t>
                      </a:r>
                    </a:p>
                  </a:txBody>
                  <a:tcPr/>
                </a:tc>
                <a:extLst>
                  <a:ext uri="{0D108BD9-81ED-4DB2-BD59-A6C34878D82A}">
                    <a16:rowId xmlns:a16="http://schemas.microsoft.com/office/drawing/2014/main" val="1468278446"/>
                  </a:ext>
                </a:extLst>
              </a:tr>
              <a:tr h="370840">
                <a:tc>
                  <a:txBody>
                    <a:bodyPr/>
                    <a:lstStyle/>
                    <a:p>
                      <a:r>
                        <a:rPr lang="it-IT" dirty="0">
                          <a:latin typeface="Luiss Sans" pitchFamily="2" charset="0"/>
                        </a:rPr>
                        <a:t>Debiti oggetto di rateizzazione</a:t>
                      </a:r>
                    </a:p>
                  </a:txBody>
                  <a:tcPr/>
                </a:tc>
                <a:tc>
                  <a:txBody>
                    <a:bodyPr/>
                    <a:lstStyle/>
                    <a:p>
                      <a:r>
                        <a:rPr lang="it-IT" dirty="0">
                          <a:latin typeface="Luiss Sans" pitchFamily="2" charset="0"/>
                        </a:rPr>
                        <a:t>Non rilevano se i pagamenti sono regolari</a:t>
                      </a:r>
                    </a:p>
                  </a:txBody>
                  <a:tcPr/>
                </a:tc>
                <a:tc>
                  <a:txBody>
                    <a:bodyPr/>
                    <a:lstStyle/>
                    <a:p>
                      <a:r>
                        <a:rPr lang="it-IT" dirty="0">
                          <a:latin typeface="Luiss Sans" pitchFamily="2" charset="0"/>
                        </a:rPr>
                        <a:t>Dubbio sulla rilevanza dei debiti tributari con piani di rateazione regolari</a:t>
                      </a:r>
                    </a:p>
                  </a:txBody>
                  <a:tcPr/>
                </a:tc>
                <a:extLst>
                  <a:ext uri="{0D108BD9-81ED-4DB2-BD59-A6C34878D82A}">
                    <a16:rowId xmlns:a16="http://schemas.microsoft.com/office/drawing/2014/main" val="1651526795"/>
                  </a:ext>
                </a:extLst>
              </a:tr>
            </a:tbl>
          </a:graphicData>
        </a:graphic>
      </p:graphicFrame>
      <p:sp>
        <p:nvSpPr>
          <p:cNvPr id="3" name="CasellaDiTesto 2">
            <a:extLst>
              <a:ext uri="{FF2B5EF4-FFF2-40B4-BE49-F238E27FC236}">
                <a16:creationId xmlns:a16="http://schemas.microsoft.com/office/drawing/2014/main" id="{81664AD0-A7B3-9AD8-B7E9-A8F07B8FCCF3}"/>
              </a:ext>
            </a:extLst>
          </p:cNvPr>
          <p:cNvSpPr txBox="1"/>
          <p:nvPr/>
        </p:nvSpPr>
        <p:spPr>
          <a:xfrm>
            <a:off x="324091" y="4960613"/>
            <a:ext cx="11317048" cy="1384995"/>
          </a:xfrm>
          <a:prstGeom prst="rect">
            <a:avLst/>
          </a:prstGeom>
          <a:noFill/>
        </p:spPr>
        <p:txBody>
          <a:bodyPr wrap="square" rtlCol="0">
            <a:spAutoFit/>
          </a:bodyPr>
          <a:lstStyle/>
          <a:p>
            <a:r>
              <a:rPr lang="it-IT" dirty="0">
                <a:latin typeface="Luiss Sans" pitchFamily="2" charset="0"/>
              </a:rPr>
              <a:t>Agenzia delle Entrate Circolare n. 1/2020 relativa all’articolo 17-bis del D. Lgs. n. 241/1997: </a:t>
            </a:r>
          </a:p>
          <a:p>
            <a:endParaRPr lang="it-IT" sz="1500" dirty="0">
              <a:latin typeface="Luiss Sans" pitchFamily="2" charset="0"/>
            </a:endParaRPr>
          </a:p>
          <a:p>
            <a:r>
              <a:rPr lang="it-IT" sz="1500" dirty="0">
                <a:latin typeface="Luiss Sans" pitchFamily="2" charset="0"/>
              </a:rPr>
              <a:t>«Le predette disposizioni non si applicano per le somme oggetto di piani di rateizzazione per i quali non sia intervenuta decadenza»</a:t>
            </a:r>
          </a:p>
          <a:p>
            <a:endParaRPr lang="it-IT" dirty="0"/>
          </a:p>
          <a:p>
            <a:endParaRPr lang="it-IT" dirty="0"/>
          </a:p>
        </p:txBody>
      </p:sp>
    </p:spTree>
    <p:extLst>
      <p:ext uri="{BB962C8B-B14F-4D97-AF65-F5344CB8AC3E}">
        <p14:creationId xmlns:p14="http://schemas.microsoft.com/office/powerpoint/2010/main" val="778099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Il nuovo divieto di compensazione per i contribuenti che hanno debiti scaduti di ammontare superiore a 100.000 euro – Sanzioni applicabili</a:t>
            </a:r>
            <a:br>
              <a:rPr lang="it-IT" dirty="0"/>
            </a:br>
            <a:br>
              <a:rPr lang="it-IT" dirty="0"/>
            </a:br>
            <a:br>
              <a:rPr lang="it-IT" dirty="0"/>
            </a:br>
            <a:endParaRPr lang="it-IT" dirty="0"/>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24</a:t>
            </a:fld>
            <a:endParaRPr lang="it-IT"/>
          </a:p>
        </p:txBody>
      </p:sp>
      <p:graphicFrame>
        <p:nvGraphicFramePr>
          <p:cNvPr id="11" name="Segnaposto contenuto 10">
            <a:extLst>
              <a:ext uri="{FF2B5EF4-FFF2-40B4-BE49-F238E27FC236}">
                <a16:creationId xmlns:a16="http://schemas.microsoft.com/office/drawing/2014/main" id="{33E7EABD-2BC0-A6D0-3386-7EA46D0B9CBD}"/>
              </a:ext>
            </a:extLst>
          </p:cNvPr>
          <p:cNvGraphicFramePr>
            <a:graphicFrameLocks noGrp="1"/>
          </p:cNvGraphicFramePr>
          <p:nvPr>
            <p:ph idx="1"/>
            <p:extLst>
              <p:ext uri="{D42A27DB-BD31-4B8C-83A1-F6EECF244321}">
                <p14:modId xmlns:p14="http://schemas.microsoft.com/office/powerpoint/2010/main" val="3900496172"/>
              </p:ext>
            </p:extLst>
          </p:nvPr>
        </p:nvGraphicFramePr>
        <p:xfrm>
          <a:off x="419100" y="2242186"/>
          <a:ext cx="11222037" cy="1828800"/>
        </p:xfrm>
        <a:graphic>
          <a:graphicData uri="http://schemas.openxmlformats.org/drawingml/2006/table">
            <a:tbl>
              <a:tblPr firstRow="1" bandRow="1">
                <a:tableStyleId>{5C22544A-7EE6-4342-B048-85BDC9FD1C3A}</a:tableStyleId>
              </a:tblPr>
              <a:tblGrid>
                <a:gridCol w="3740679">
                  <a:extLst>
                    <a:ext uri="{9D8B030D-6E8A-4147-A177-3AD203B41FA5}">
                      <a16:colId xmlns:a16="http://schemas.microsoft.com/office/drawing/2014/main" val="4157529953"/>
                    </a:ext>
                  </a:extLst>
                </a:gridCol>
                <a:gridCol w="3740679">
                  <a:extLst>
                    <a:ext uri="{9D8B030D-6E8A-4147-A177-3AD203B41FA5}">
                      <a16:colId xmlns:a16="http://schemas.microsoft.com/office/drawing/2014/main" val="3570570867"/>
                    </a:ext>
                  </a:extLst>
                </a:gridCol>
                <a:gridCol w="3740679">
                  <a:extLst>
                    <a:ext uri="{9D8B030D-6E8A-4147-A177-3AD203B41FA5}">
                      <a16:colId xmlns:a16="http://schemas.microsoft.com/office/drawing/2014/main" val="1793673386"/>
                    </a:ext>
                  </a:extLst>
                </a:gridCol>
              </a:tblGrid>
              <a:tr h="370840">
                <a:tc>
                  <a:txBody>
                    <a:bodyPr/>
                    <a:lstStyle/>
                    <a:p>
                      <a:r>
                        <a:rPr lang="it-IT" dirty="0">
                          <a:latin typeface="Luiss Sans" pitchFamily="2" charset="0"/>
                        </a:rPr>
                        <a:t>Esempio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Luiss Sans" pitchFamily="2" charset="0"/>
                        </a:rPr>
                        <a:t>Articolo 31 del DL 78/2010</a:t>
                      </a:r>
                    </a:p>
                    <a:p>
                      <a:endParaRPr lang="it-IT" dirty="0">
                        <a:latin typeface="Luiss Sans" pitchFamily="2" charset="0"/>
                      </a:endParaRPr>
                    </a:p>
                  </a:txBody>
                  <a:tcPr/>
                </a:tc>
                <a:tc>
                  <a:txBody>
                    <a:bodyPr/>
                    <a:lstStyle/>
                    <a:p>
                      <a:r>
                        <a:rPr lang="it-IT" dirty="0">
                          <a:latin typeface="Luiss Sans" pitchFamily="2" charset="0"/>
                        </a:rPr>
                        <a:t>Articolo 1, comma 94, Legge di Bilancio 2024</a:t>
                      </a:r>
                    </a:p>
                  </a:txBody>
                  <a:tcPr/>
                </a:tc>
                <a:extLst>
                  <a:ext uri="{0D108BD9-81ED-4DB2-BD59-A6C34878D82A}">
                    <a16:rowId xmlns:a16="http://schemas.microsoft.com/office/drawing/2014/main" val="1747074363"/>
                  </a:ext>
                </a:extLst>
              </a:tr>
              <a:tr h="370840">
                <a:tc>
                  <a:txBody>
                    <a:bodyPr/>
                    <a:lstStyle/>
                    <a:p>
                      <a:r>
                        <a:rPr lang="it-IT" dirty="0">
                          <a:latin typeface="Luiss Sans" pitchFamily="2" charset="0"/>
                        </a:rPr>
                        <a:t>Compensazione di un credito IRES per un ammontare di </a:t>
                      </a:r>
                      <a:r>
                        <a:rPr lang="it-IT" b="1" dirty="0">
                          <a:latin typeface="Luiss Sans" pitchFamily="2" charset="0"/>
                        </a:rPr>
                        <a:t>€ 30.000 </a:t>
                      </a:r>
                      <a:r>
                        <a:rPr lang="it-IT" dirty="0">
                          <a:latin typeface="Luiss Sans" pitchFamily="2" charset="0"/>
                        </a:rPr>
                        <a:t>in presenza del divieto di compensazione e debiti iscritti a ruolo per </a:t>
                      </a:r>
                      <a:r>
                        <a:rPr lang="it-IT" b="1" dirty="0">
                          <a:latin typeface="Luiss Sans" pitchFamily="2" charset="0"/>
                        </a:rPr>
                        <a:t>€ 120.000</a:t>
                      </a:r>
                    </a:p>
                  </a:txBody>
                  <a:tcPr/>
                </a:tc>
                <a:tc>
                  <a:txBody>
                    <a:bodyPr/>
                    <a:lstStyle/>
                    <a:p>
                      <a:r>
                        <a:rPr lang="it-IT" dirty="0">
                          <a:latin typeface="Luiss Sans" pitchFamily="2" charset="0"/>
                        </a:rPr>
                        <a:t>Sanzione pari al 50% del debito iscritto a ruolo, con il limite massimo costituito dall’ammontare compensato: </a:t>
                      </a:r>
                      <a:r>
                        <a:rPr lang="it-IT" b="1" dirty="0">
                          <a:latin typeface="Luiss Sans" pitchFamily="2" charset="0"/>
                        </a:rPr>
                        <a:t>€ 30.000 </a:t>
                      </a:r>
                      <a:r>
                        <a:rPr lang="it-IT" dirty="0">
                          <a:latin typeface="Luiss Sans" pitchFamily="2" charset="0"/>
                        </a:rPr>
                        <a:t>(circolare 13/E del 2011)</a:t>
                      </a:r>
                    </a:p>
                  </a:txBody>
                  <a:tcPr/>
                </a:tc>
                <a:tc>
                  <a:txBody>
                    <a:bodyPr/>
                    <a:lstStyle/>
                    <a:p>
                      <a:r>
                        <a:rPr lang="it-IT" dirty="0">
                          <a:latin typeface="Luiss Sans" pitchFamily="2" charset="0"/>
                        </a:rPr>
                        <a:t>Sanzione del 30%, pari a </a:t>
                      </a:r>
                      <a:r>
                        <a:rPr lang="it-IT" b="1" dirty="0">
                          <a:latin typeface="Luiss Sans" pitchFamily="2" charset="0"/>
                        </a:rPr>
                        <a:t>€ 9.000</a:t>
                      </a:r>
                    </a:p>
                  </a:txBody>
                  <a:tcPr/>
                </a:tc>
                <a:extLst>
                  <a:ext uri="{0D108BD9-81ED-4DB2-BD59-A6C34878D82A}">
                    <a16:rowId xmlns:a16="http://schemas.microsoft.com/office/drawing/2014/main" val="1929058980"/>
                  </a:ext>
                </a:extLst>
              </a:tr>
            </a:tbl>
          </a:graphicData>
        </a:graphic>
      </p:graphicFrame>
    </p:spTree>
    <p:extLst>
      <p:ext uri="{BB962C8B-B14F-4D97-AF65-F5344CB8AC3E}">
        <p14:creationId xmlns:p14="http://schemas.microsoft.com/office/powerpoint/2010/main" val="765704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222038" cy="463550"/>
          </a:xfrm>
        </p:spPr>
        <p:txBody>
          <a:bodyPr/>
          <a:lstStyle/>
          <a:p>
            <a:r>
              <a:rPr lang="it-IT" dirty="0"/>
              <a:t>Ravvedimento speciale – violazioni sostanziali</a:t>
            </a:r>
          </a:p>
        </p:txBody>
      </p:sp>
      <p:graphicFrame>
        <p:nvGraphicFramePr>
          <p:cNvPr id="6" name="Tabella 6">
            <a:extLst>
              <a:ext uri="{FF2B5EF4-FFF2-40B4-BE49-F238E27FC236}">
                <a16:creationId xmlns:a16="http://schemas.microsoft.com/office/drawing/2014/main" id="{127DC377-C0CE-4C6A-C3C7-ABE5E40BB0A0}"/>
              </a:ext>
            </a:extLst>
          </p:cNvPr>
          <p:cNvGraphicFramePr>
            <a:graphicFrameLocks noGrp="1"/>
          </p:cNvGraphicFramePr>
          <p:nvPr>
            <p:ph idx="1"/>
            <p:extLst>
              <p:ext uri="{D42A27DB-BD31-4B8C-83A1-F6EECF244321}">
                <p14:modId xmlns:p14="http://schemas.microsoft.com/office/powerpoint/2010/main" val="3246358117"/>
              </p:ext>
            </p:extLst>
          </p:nvPr>
        </p:nvGraphicFramePr>
        <p:xfrm>
          <a:off x="484982" y="947102"/>
          <a:ext cx="11222035" cy="2926080"/>
        </p:xfrm>
        <a:graphic>
          <a:graphicData uri="http://schemas.openxmlformats.org/drawingml/2006/table">
            <a:tbl>
              <a:tblPr firstRow="1" bandRow="1">
                <a:tableStyleId>{5C22544A-7EE6-4342-B048-85BDC9FD1C3A}</a:tableStyleId>
              </a:tblPr>
              <a:tblGrid>
                <a:gridCol w="2244407">
                  <a:extLst>
                    <a:ext uri="{9D8B030D-6E8A-4147-A177-3AD203B41FA5}">
                      <a16:colId xmlns:a16="http://schemas.microsoft.com/office/drawing/2014/main" val="362755508"/>
                    </a:ext>
                  </a:extLst>
                </a:gridCol>
                <a:gridCol w="2244407">
                  <a:extLst>
                    <a:ext uri="{9D8B030D-6E8A-4147-A177-3AD203B41FA5}">
                      <a16:colId xmlns:a16="http://schemas.microsoft.com/office/drawing/2014/main" val="2396752958"/>
                    </a:ext>
                  </a:extLst>
                </a:gridCol>
                <a:gridCol w="2244407">
                  <a:extLst>
                    <a:ext uri="{9D8B030D-6E8A-4147-A177-3AD203B41FA5}">
                      <a16:colId xmlns:a16="http://schemas.microsoft.com/office/drawing/2014/main" val="168103979"/>
                    </a:ext>
                  </a:extLst>
                </a:gridCol>
                <a:gridCol w="2244407">
                  <a:extLst>
                    <a:ext uri="{9D8B030D-6E8A-4147-A177-3AD203B41FA5}">
                      <a16:colId xmlns:a16="http://schemas.microsoft.com/office/drawing/2014/main" val="1066729896"/>
                    </a:ext>
                  </a:extLst>
                </a:gridCol>
                <a:gridCol w="2244407">
                  <a:extLst>
                    <a:ext uri="{9D8B030D-6E8A-4147-A177-3AD203B41FA5}">
                      <a16:colId xmlns:a16="http://schemas.microsoft.com/office/drawing/2014/main" val="1323584124"/>
                    </a:ext>
                  </a:extLst>
                </a:gridCol>
              </a:tblGrid>
              <a:tr h="370840">
                <a:tc>
                  <a:txBody>
                    <a:bodyPr/>
                    <a:lstStyle/>
                    <a:p>
                      <a:r>
                        <a:rPr lang="it-IT" dirty="0">
                          <a:latin typeface="Luiss Sans" pitchFamily="2" charset="0"/>
                        </a:rPr>
                        <a:t>Commi di riferimento della legge di bilancio </a:t>
                      </a:r>
                    </a:p>
                  </a:txBody>
                  <a:tcPr/>
                </a:tc>
                <a:tc>
                  <a:txBody>
                    <a:bodyPr/>
                    <a:lstStyle/>
                    <a:p>
                      <a:r>
                        <a:rPr lang="it-IT" dirty="0">
                          <a:latin typeface="Luiss Sans" pitchFamily="2" charset="0"/>
                        </a:rPr>
                        <a:t>Perimetro di applicazione</a:t>
                      </a:r>
                    </a:p>
                  </a:txBody>
                  <a:tcPr/>
                </a:tc>
                <a:tc>
                  <a:txBody>
                    <a:bodyPr/>
                    <a:lstStyle/>
                    <a:p>
                      <a:r>
                        <a:rPr lang="it-IT" dirty="0">
                          <a:latin typeface="Luiss Sans" pitchFamily="2" charset="0"/>
                        </a:rPr>
                        <a:t>Condizione </a:t>
                      </a:r>
                    </a:p>
                  </a:txBody>
                  <a:tcPr/>
                </a:tc>
                <a:tc>
                  <a:txBody>
                    <a:bodyPr/>
                    <a:lstStyle/>
                    <a:p>
                      <a:r>
                        <a:rPr lang="it-IT" dirty="0">
                          <a:latin typeface="Luiss Sans" pitchFamily="2" charset="0"/>
                        </a:rPr>
                        <a:t>Periodi d’imposta ai quali si applica</a:t>
                      </a:r>
                    </a:p>
                  </a:txBody>
                  <a:tcPr/>
                </a:tc>
                <a:tc>
                  <a:txBody>
                    <a:bodyPr/>
                    <a:lstStyle/>
                    <a:p>
                      <a:r>
                        <a:rPr lang="it-IT" dirty="0">
                          <a:latin typeface="Luiss Sans" pitchFamily="2" charset="0"/>
                        </a:rPr>
                        <a:t>Documenti di prassi </a:t>
                      </a:r>
                    </a:p>
                  </a:txBody>
                  <a:tcPr/>
                </a:tc>
                <a:extLst>
                  <a:ext uri="{0D108BD9-81ED-4DB2-BD59-A6C34878D82A}">
                    <a16:rowId xmlns:a16="http://schemas.microsoft.com/office/drawing/2014/main" val="2986618333"/>
                  </a:ext>
                </a:extLst>
              </a:tr>
              <a:tr h="370840">
                <a:tc>
                  <a:txBody>
                    <a:bodyPr/>
                    <a:lstStyle/>
                    <a:p>
                      <a:r>
                        <a:rPr lang="it-IT" dirty="0">
                          <a:latin typeface="Luiss Sans" pitchFamily="2" charset="0"/>
                        </a:rPr>
                        <a:t>174-178</a:t>
                      </a:r>
                    </a:p>
                  </a:txBody>
                  <a:tcPr/>
                </a:tc>
                <a:tc>
                  <a:txBody>
                    <a:bodyPr/>
                    <a:lstStyle/>
                    <a:p>
                      <a:r>
                        <a:rPr lang="it-IT" sz="1600" dirty="0">
                          <a:latin typeface="Luiss Sans" pitchFamily="2" charset="0"/>
                        </a:rPr>
                        <a:t>Tributi amministrati dall’ADE</a:t>
                      </a:r>
                    </a:p>
                    <a:p>
                      <a:r>
                        <a:rPr lang="it-IT" sz="1600" dirty="0">
                          <a:latin typeface="Luiss Sans" pitchFamily="2" charset="0"/>
                        </a:rPr>
                        <a:t>Violazioni diverse da quelle </a:t>
                      </a:r>
                      <a:r>
                        <a:rPr lang="it-IT" sz="1600" b="1" dirty="0">
                          <a:latin typeface="Luiss Sans" pitchFamily="2" charset="0"/>
                        </a:rPr>
                        <a:t>definibili/rilevabili</a:t>
                      </a:r>
                      <a:r>
                        <a:rPr lang="it-IT" sz="1600" dirty="0">
                          <a:latin typeface="Luiss Sans" pitchFamily="2" charset="0"/>
                        </a:rPr>
                        <a:t> ai sensi dei commi da 153 a 159 e da 166 a 173</a:t>
                      </a:r>
                    </a:p>
                    <a:p>
                      <a:r>
                        <a:rPr lang="it-IT" sz="1600" dirty="0">
                          <a:latin typeface="Luiss Sans" pitchFamily="2" charset="0"/>
                        </a:rPr>
                        <a:t>Violazione non contestata con atto di liquidazione accertamento etc.</a:t>
                      </a:r>
                    </a:p>
                  </a:txBody>
                  <a:tcPr/>
                </a:tc>
                <a:tc>
                  <a:txBody>
                    <a:bodyPr/>
                    <a:lstStyle/>
                    <a:p>
                      <a:r>
                        <a:rPr lang="it-IT" dirty="0">
                          <a:latin typeface="Luiss Sans" pitchFamily="2" charset="0"/>
                        </a:rPr>
                        <a:t>Dichiarazioni validamente presentate in relazione ai periodi d’imposta in corso fino al 31 dicembre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latin typeface="Luiss Sans" pitchFamily="2" charset="0"/>
                        </a:rPr>
                        <a:t>Tutti i periodi d’imposta accertabili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latin typeface="Luiss San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latin typeface="Luiss Sans" pitchFamily="2" charset="0"/>
                        </a:rPr>
                        <a:t>Con la dichiarazione integrativa si riaprono parzialmente i termini</a:t>
                      </a:r>
                    </a:p>
                    <a:p>
                      <a:endParaRPr lang="it-IT" dirty="0">
                        <a:latin typeface="Luiss Sans" pitchFamily="2" charset="0"/>
                      </a:endParaRPr>
                    </a:p>
                  </a:txBody>
                  <a:tcPr/>
                </a:tc>
                <a:tc>
                  <a:txBody>
                    <a:bodyPr/>
                    <a:lstStyle/>
                    <a:p>
                      <a:r>
                        <a:rPr lang="it-IT" dirty="0">
                          <a:latin typeface="Luiss Sans" pitchFamily="2" charset="0"/>
                        </a:rPr>
                        <a:t>Circolari 2/E e 6/E del 2023</a:t>
                      </a:r>
                    </a:p>
                    <a:p>
                      <a:endParaRPr lang="it-IT" dirty="0">
                        <a:latin typeface="Luiss Sans" pitchFamily="2" charset="0"/>
                      </a:endParaRPr>
                    </a:p>
                    <a:p>
                      <a:r>
                        <a:rPr lang="it-IT" dirty="0">
                          <a:latin typeface="Luiss Sans" pitchFamily="2" charset="0"/>
                        </a:rPr>
                        <a:t>Non si applica il cumulo giuridico</a:t>
                      </a:r>
                    </a:p>
                  </a:txBody>
                  <a:tcPr/>
                </a:tc>
                <a:extLst>
                  <a:ext uri="{0D108BD9-81ED-4DB2-BD59-A6C34878D82A}">
                    <a16:rowId xmlns:a16="http://schemas.microsoft.com/office/drawing/2014/main" val="468668270"/>
                  </a:ext>
                </a:extLst>
              </a:tr>
            </a:tbl>
          </a:graphicData>
        </a:graphic>
      </p:graphicFrame>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25</a:t>
            </a:fld>
            <a:endParaRPr lang="it-IT"/>
          </a:p>
        </p:txBody>
      </p:sp>
      <p:graphicFrame>
        <p:nvGraphicFramePr>
          <p:cNvPr id="8" name="Tabella 7">
            <a:extLst>
              <a:ext uri="{FF2B5EF4-FFF2-40B4-BE49-F238E27FC236}">
                <a16:creationId xmlns:a16="http://schemas.microsoft.com/office/drawing/2014/main" id="{B5103FF6-FC82-6DB6-E223-D7028CDFF855}"/>
              </a:ext>
            </a:extLst>
          </p:cNvPr>
          <p:cNvGraphicFramePr>
            <a:graphicFrameLocks noGrp="1"/>
          </p:cNvGraphicFramePr>
          <p:nvPr>
            <p:extLst>
              <p:ext uri="{D42A27DB-BD31-4B8C-83A1-F6EECF244321}">
                <p14:modId xmlns:p14="http://schemas.microsoft.com/office/powerpoint/2010/main" val="3495932281"/>
              </p:ext>
            </p:extLst>
          </p:nvPr>
        </p:nvGraphicFramePr>
        <p:xfrm>
          <a:off x="484982" y="4479288"/>
          <a:ext cx="11222035" cy="1280160"/>
        </p:xfrm>
        <a:graphic>
          <a:graphicData uri="http://schemas.openxmlformats.org/drawingml/2006/table">
            <a:tbl>
              <a:tblPr firstRow="1" bandRow="1">
                <a:tableStyleId>{5C22544A-7EE6-4342-B048-85BDC9FD1C3A}</a:tableStyleId>
              </a:tblPr>
              <a:tblGrid>
                <a:gridCol w="2244407">
                  <a:extLst>
                    <a:ext uri="{9D8B030D-6E8A-4147-A177-3AD203B41FA5}">
                      <a16:colId xmlns:a16="http://schemas.microsoft.com/office/drawing/2014/main" val="1294218251"/>
                    </a:ext>
                  </a:extLst>
                </a:gridCol>
                <a:gridCol w="2244407">
                  <a:extLst>
                    <a:ext uri="{9D8B030D-6E8A-4147-A177-3AD203B41FA5}">
                      <a16:colId xmlns:a16="http://schemas.microsoft.com/office/drawing/2014/main" val="3960370916"/>
                    </a:ext>
                  </a:extLst>
                </a:gridCol>
                <a:gridCol w="2244407">
                  <a:extLst>
                    <a:ext uri="{9D8B030D-6E8A-4147-A177-3AD203B41FA5}">
                      <a16:colId xmlns:a16="http://schemas.microsoft.com/office/drawing/2014/main" val="3610950602"/>
                    </a:ext>
                  </a:extLst>
                </a:gridCol>
                <a:gridCol w="2244407">
                  <a:extLst>
                    <a:ext uri="{9D8B030D-6E8A-4147-A177-3AD203B41FA5}">
                      <a16:colId xmlns:a16="http://schemas.microsoft.com/office/drawing/2014/main" val="4212099661"/>
                    </a:ext>
                  </a:extLst>
                </a:gridCol>
                <a:gridCol w="2244407">
                  <a:extLst>
                    <a:ext uri="{9D8B030D-6E8A-4147-A177-3AD203B41FA5}">
                      <a16:colId xmlns:a16="http://schemas.microsoft.com/office/drawing/2014/main" val="2860014462"/>
                    </a:ext>
                  </a:extLst>
                </a:gridCol>
              </a:tblGrid>
              <a:tr h="0">
                <a:tc>
                  <a:txBody>
                    <a:bodyPr/>
                    <a:lstStyle/>
                    <a:p>
                      <a:r>
                        <a:rPr lang="it-IT" dirty="0">
                          <a:latin typeface="Luiss Sans" pitchFamily="2" charset="0"/>
                        </a:rPr>
                        <a:t>Cause ostative</a:t>
                      </a:r>
                    </a:p>
                  </a:txBody>
                  <a:tcPr/>
                </a:tc>
                <a:tc>
                  <a:txBody>
                    <a:bodyPr/>
                    <a:lstStyle/>
                    <a:p>
                      <a:r>
                        <a:rPr lang="it-IT" dirty="0">
                          <a:latin typeface="Luiss Sans" pitchFamily="2" charset="0"/>
                        </a:rPr>
                        <a:t>Importo da pagare</a:t>
                      </a:r>
                    </a:p>
                  </a:txBody>
                  <a:tcPr/>
                </a:tc>
                <a:tc>
                  <a:txBody>
                    <a:bodyPr/>
                    <a:lstStyle/>
                    <a:p>
                      <a:r>
                        <a:rPr lang="it-IT" dirty="0">
                          <a:latin typeface="Luiss Sans" pitchFamily="2" charset="0"/>
                        </a:rPr>
                        <a:t>Modalità di pagamento</a:t>
                      </a:r>
                    </a:p>
                  </a:txBody>
                  <a:tcPr/>
                </a:tc>
                <a:tc>
                  <a:txBody>
                    <a:bodyPr/>
                    <a:lstStyle/>
                    <a:p>
                      <a:r>
                        <a:rPr lang="it-IT" dirty="0">
                          <a:latin typeface="Luiss Sans" pitchFamily="2" charset="0"/>
                        </a:rPr>
                        <a:t>Perfezionamento</a:t>
                      </a:r>
                    </a:p>
                  </a:txBody>
                  <a:tcPr/>
                </a:tc>
                <a:tc>
                  <a:txBody>
                    <a:bodyPr/>
                    <a:lstStyle/>
                    <a:p>
                      <a:r>
                        <a:rPr lang="it-IT" dirty="0">
                          <a:latin typeface="Luiss Sans" pitchFamily="2" charset="0"/>
                        </a:rPr>
                        <a:t>Esclusioni</a:t>
                      </a:r>
                    </a:p>
                  </a:txBody>
                  <a:tcPr/>
                </a:tc>
                <a:extLst>
                  <a:ext uri="{0D108BD9-81ED-4DB2-BD59-A6C34878D82A}">
                    <a16:rowId xmlns:a16="http://schemas.microsoft.com/office/drawing/2014/main" val="3488189037"/>
                  </a:ext>
                </a:extLst>
              </a:tr>
              <a:tr h="370840">
                <a:tc>
                  <a:txBody>
                    <a:bodyPr/>
                    <a:lstStyle/>
                    <a:p>
                      <a:r>
                        <a:rPr lang="it-IT" dirty="0">
                          <a:latin typeface="Luiss Sans" pitchFamily="2" charset="0"/>
                        </a:rPr>
                        <a:t>Il PVC non preclude il ravvedimento speciale</a:t>
                      </a:r>
                    </a:p>
                  </a:txBody>
                  <a:tcPr/>
                </a:tc>
                <a:tc>
                  <a:txBody>
                    <a:bodyPr/>
                    <a:lstStyle/>
                    <a:p>
                      <a:r>
                        <a:rPr lang="it-IT" sz="1400" dirty="0">
                          <a:latin typeface="Luiss Sans" pitchFamily="2" charset="0"/>
                        </a:rPr>
                        <a:t>Imposte ed interessi per intero</a:t>
                      </a:r>
                    </a:p>
                    <a:p>
                      <a:r>
                        <a:rPr lang="it-IT" sz="1400" dirty="0">
                          <a:latin typeface="Luiss Sans" pitchFamily="2" charset="0"/>
                        </a:rPr>
                        <a:t>Sanzioni ridotte ad 1/18</a:t>
                      </a:r>
                    </a:p>
                  </a:txBody>
                  <a:tcPr/>
                </a:tc>
                <a:tc>
                  <a:txBody>
                    <a:bodyPr/>
                    <a:lstStyle/>
                    <a:p>
                      <a:r>
                        <a:rPr lang="it-IT" dirty="0">
                          <a:latin typeface="Luiss Sans" pitchFamily="2" charset="0"/>
                        </a:rPr>
                        <a:t>8 rate di pari importo +2% interessi. Il 30/9 scade la prima rata </a:t>
                      </a:r>
                    </a:p>
                  </a:txBody>
                  <a:tcPr/>
                </a:tc>
                <a:tc>
                  <a:txBody>
                    <a:bodyPr/>
                    <a:lstStyle/>
                    <a:p>
                      <a:r>
                        <a:rPr lang="it-IT" dirty="0">
                          <a:latin typeface="Luiss Sans" pitchFamily="2" charset="0"/>
                        </a:rPr>
                        <a:t>Versamento dell’importo totale o della prima rata</a:t>
                      </a:r>
                    </a:p>
                  </a:txBody>
                  <a:tcPr/>
                </a:tc>
                <a:tc>
                  <a:txBody>
                    <a:bodyPr/>
                    <a:lstStyle/>
                    <a:p>
                      <a:r>
                        <a:rPr lang="it-IT" sz="1500" dirty="0">
                          <a:latin typeface="Luiss Sans" pitchFamily="2" charset="0"/>
                        </a:rPr>
                        <a:t>Emersione attività estere</a:t>
                      </a:r>
                    </a:p>
                    <a:p>
                      <a:r>
                        <a:rPr lang="it-IT" sz="1500" dirty="0">
                          <a:latin typeface="Luiss Sans" pitchFamily="2" charset="0"/>
                        </a:rPr>
                        <a:t>Violazioni rilevabili ai sensi dell’art. 36 bis o 54-bis</a:t>
                      </a:r>
                    </a:p>
                  </a:txBody>
                  <a:tcPr/>
                </a:tc>
                <a:extLst>
                  <a:ext uri="{0D108BD9-81ED-4DB2-BD59-A6C34878D82A}">
                    <a16:rowId xmlns:a16="http://schemas.microsoft.com/office/drawing/2014/main" val="2263185408"/>
                  </a:ext>
                </a:extLst>
              </a:tr>
            </a:tbl>
          </a:graphicData>
        </a:graphic>
      </p:graphicFrame>
    </p:spTree>
    <p:extLst>
      <p:ext uri="{BB962C8B-B14F-4D97-AF65-F5344CB8AC3E}">
        <p14:creationId xmlns:p14="http://schemas.microsoft.com/office/powerpoint/2010/main" val="2111973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222038" cy="463550"/>
          </a:xfrm>
        </p:spPr>
        <p:txBody>
          <a:bodyPr/>
          <a:lstStyle/>
          <a:p>
            <a:r>
              <a:rPr lang="it-IT" dirty="0"/>
              <a:t>Adesione agevolata degli atti del procedimento di accertamento</a:t>
            </a:r>
          </a:p>
        </p:txBody>
      </p:sp>
      <p:graphicFrame>
        <p:nvGraphicFramePr>
          <p:cNvPr id="6" name="Tabella 6">
            <a:extLst>
              <a:ext uri="{FF2B5EF4-FFF2-40B4-BE49-F238E27FC236}">
                <a16:creationId xmlns:a16="http://schemas.microsoft.com/office/drawing/2014/main" id="{127DC377-C0CE-4C6A-C3C7-ABE5E40BB0A0}"/>
              </a:ext>
            </a:extLst>
          </p:cNvPr>
          <p:cNvGraphicFramePr>
            <a:graphicFrameLocks noGrp="1"/>
          </p:cNvGraphicFramePr>
          <p:nvPr>
            <p:ph idx="1"/>
            <p:extLst>
              <p:ext uri="{D42A27DB-BD31-4B8C-83A1-F6EECF244321}">
                <p14:modId xmlns:p14="http://schemas.microsoft.com/office/powerpoint/2010/main" val="1227603381"/>
              </p:ext>
            </p:extLst>
          </p:nvPr>
        </p:nvGraphicFramePr>
        <p:xfrm>
          <a:off x="484982" y="947102"/>
          <a:ext cx="11222035" cy="2529840"/>
        </p:xfrm>
        <a:graphic>
          <a:graphicData uri="http://schemas.openxmlformats.org/drawingml/2006/table">
            <a:tbl>
              <a:tblPr firstRow="1" bandRow="1">
                <a:tableStyleId>{5C22544A-7EE6-4342-B048-85BDC9FD1C3A}</a:tableStyleId>
              </a:tblPr>
              <a:tblGrid>
                <a:gridCol w="2244407">
                  <a:extLst>
                    <a:ext uri="{9D8B030D-6E8A-4147-A177-3AD203B41FA5}">
                      <a16:colId xmlns:a16="http://schemas.microsoft.com/office/drawing/2014/main" val="362755508"/>
                    </a:ext>
                  </a:extLst>
                </a:gridCol>
                <a:gridCol w="2244407">
                  <a:extLst>
                    <a:ext uri="{9D8B030D-6E8A-4147-A177-3AD203B41FA5}">
                      <a16:colId xmlns:a16="http://schemas.microsoft.com/office/drawing/2014/main" val="2396752958"/>
                    </a:ext>
                  </a:extLst>
                </a:gridCol>
                <a:gridCol w="2244407">
                  <a:extLst>
                    <a:ext uri="{9D8B030D-6E8A-4147-A177-3AD203B41FA5}">
                      <a16:colId xmlns:a16="http://schemas.microsoft.com/office/drawing/2014/main" val="168103979"/>
                    </a:ext>
                  </a:extLst>
                </a:gridCol>
                <a:gridCol w="2244407">
                  <a:extLst>
                    <a:ext uri="{9D8B030D-6E8A-4147-A177-3AD203B41FA5}">
                      <a16:colId xmlns:a16="http://schemas.microsoft.com/office/drawing/2014/main" val="1066729896"/>
                    </a:ext>
                  </a:extLst>
                </a:gridCol>
                <a:gridCol w="2244407">
                  <a:extLst>
                    <a:ext uri="{9D8B030D-6E8A-4147-A177-3AD203B41FA5}">
                      <a16:colId xmlns:a16="http://schemas.microsoft.com/office/drawing/2014/main" val="1323584124"/>
                    </a:ext>
                  </a:extLst>
                </a:gridCol>
              </a:tblGrid>
              <a:tr h="370840">
                <a:tc>
                  <a:txBody>
                    <a:bodyPr/>
                    <a:lstStyle/>
                    <a:p>
                      <a:r>
                        <a:rPr lang="it-IT" sz="1400" dirty="0">
                          <a:latin typeface="Luiss Sans" pitchFamily="2" charset="0"/>
                        </a:rPr>
                        <a:t>Commi di riferimento della legge di bilancio </a:t>
                      </a:r>
                    </a:p>
                  </a:txBody>
                  <a:tcPr/>
                </a:tc>
                <a:tc>
                  <a:txBody>
                    <a:bodyPr/>
                    <a:lstStyle/>
                    <a:p>
                      <a:r>
                        <a:rPr lang="it-IT" sz="1400" dirty="0">
                          <a:latin typeface="Luiss Sans" pitchFamily="2" charset="0"/>
                        </a:rPr>
                        <a:t>Perimetro di applicazione</a:t>
                      </a:r>
                    </a:p>
                  </a:txBody>
                  <a:tcPr/>
                </a:tc>
                <a:tc>
                  <a:txBody>
                    <a:bodyPr/>
                    <a:lstStyle/>
                    <a:p>
                      <a:r>
                        <a:rPr lang="it-IT" sz="1400" dirty="0">
                          <a:latin typeface="Luiss Sans" pitchFamily="2" charset="0"/>
                        </a:rPr>
                        <a:t>Condizione </a:t>
                      </a:r>
                    </a:p>
                  </a:txBody>
                  <a:tcPr/>
                </a:tc>
                <a:tc>
                  <a:txBody>
                    <a:bodyPr/>
                    <a:lstStyle/>
                    <a:p>
                      <a:r>
                        <a:rPr lang="it-IT" sz="1400" dirty="0">
                          <a:latin typeface="Luiss Sans" pitchFamily="2" charset="0"/>
                        </a:rPr>
                        <a:t>Periodi d’imposta ai quali si applica</a:t>
                      </a:r>
                    </a:p>
                  </a:txBody>
                  <a:tcPr/>
                </a:tc>
                <a:tc>
                  <a:txBody>
                    <a:bodyPr/>
                    <a:lstStyle/>
                    <a:p>
                      <a:r>
                        <a:rPr lang="it-IT" sz="1400" dirty="0">
                          <a:latin typeface="Luiss Sans" pitchFamily="2" charset="0"/>
                        </a:rPr>
                        <a:t>Documenti di prassi </a:t>
                      </a:r>
                    </a:p>
                  </a:txBody>
                  <a:tcPr/>
                </a:tc>
                <a:extLst>
                  <a:ext uri="{0D108BD9-81ED-4DB2-BD59-A6C34878D82A}">
                    <a16:rowId xmlns:a16="http://schemas.microsoft.com/office/drawing/2014/main" val="2986618333"/>
                  </a:ext>
                </a:extLst>
              </a:tr>
              <a:tr h="370840">
                <a:tc>
                  <a:txBody>
                    <a:bodyPr/>
                    <a:lstStyle/>
                    <a:p>
                      <a:r>
                        <a:rPr lang="it-IT" sz="1400" dirty="0">
                          <a:latin typeface="Luiss Sans" pitchFamily="2" charset="0"/>
                        </a:rPr>
                        <a:t>179-185</a:t>
                      </a:r>
                    </a:p>
                  </a:txBody>
                  <a:tcPr/>
                </a:tc>
                <a:tc>
                  <a:txBody>
                    <a:bodyPr/>
                    <a:lstStyle/>
                    <a:p>
                      <a:r>
                        <a:rPr lang="it-IT" sz="1400" dirty="0">
                          <a:latin typeface="Luiss Sans" pitchFamily="2" charset="0"/>
                        </a:rPr>
                        <a:t>Tributi amministrati dall’ADE</a:t>
                      </a:r>
                    </a:p>
                    <a:p>
                      <a:endParaRPr lang="it-IT" sz="1400" dirty="0">
                        <a:latin typeface="Luiss Sans" pitchFamily="2" charset="0"/>
                      </a:endParaRPr>
                    </a:p>
                    <a:p>
                      <a:r>
                        <a:rPr lang="it-IT" sz="1400" dirty="0">
                          <a:latin typeface="Luiss Sans" pitchFamily="2" charset="0"/>
                        </a:rPr>
                        <a:t>Avvisi di accertamento e di rettifica o liquidazione notificati entro il 31 marzo 2023</a:t>
                      </a:r>
                    </a:p>
                    <a:p>
                      <a:endParaRPr lang="it-IT" sz="1400" dirty="0">
                        <a:latin typeface="Luiss Sans" pitchFamily="2" charset="0"/>
                      </a:endParaRPr>
                    </a:p>
                    <a:p>
                      <a:endParaRPr lang="it-IT" sz="1400" dirty="0">
                        <a:latin typeface="Luiss Sans" pitchFamily="2" charset="0"/>
                      </a:endParaRPr>
                    </a:p>
                  </a:txBody>
                  <a:tcPr/>
                </a:tc>
                <a:tc>
                  <a:txBody>
                    <a:bodyPr/>
                    <a:lstStyle/>
                    <a:p>
                      <a:r>
                        <a:rPr lang="it-IT" sz="1400" dirty="0">
                          <a:latin typeface="Luiss Sans" pitchFamily="2" charset="0"/>
                        </a:rPr>
                        <a:t>PVC consegnato entro il 31/3/23</a:t>
                      </a:r>
                    </a:p>
                    <a:p>
                      <a:r>
                        <a:rPr lang="it-IT" sz="1400" dirty="0">
                          <a:latin typeface="Luiss Sans" pitchFamily="2" charset="0"/>
                        </a:rPr>
                        <a:t>Atto di adesione anche successivo se relativo ai suddetti PVC</a:t>
                      </a:r>
                    </a:p>
                    <a:p>
                      <a:r>
                        <a:rPr lang="it-IT" sz="1400" dirty="0">
                          <a:latin typeface="Luiss Sans" pitchFamily="2" charset="0"/>
                        </a:rPr>
                        <a:t>Inviti ai sensi dell’articolo 5-ter notificati entro il 31/3/23</a:t>
                      </a:r>
                    </a:p>
                  </a:txBody>
                  <a:tcPr/>
                </a:tc>
                <a:tc>
                  <a:txBody>
                    <a:bodyPr/>
                    <a:lstStyle/>
                    <a:p>
                      <a:r>
                        <a:rPr lang="it-IT" sz="1400" dirty="0">
                          <a:latin typeface="Luiss Sans" pitchFamily="2" charset="0"/>
                        </a:rPr>
                        <a:t>Tutti i periodi d’imposta accertabili</a:t>
                      </a:r>
                    </a:p>
                  </a:txBody>
                  <a:tcPr/>
                </a:tc>
                <a:tc>
                  <a:txBody>
                    <a:bodyPr/>
                    <a:lstStyle/>
                    <a:p>
                      <a:r>
                        <a:rPr lang="it-IT" sz="1400" dirty="0">
                          <a:latin typeface="Luiss Sans" pitchFamily="2" charset="0"/>
                        </a:rPr>
                        <a:t>Circolari n. 2/E e 6/E del 2023</a:t>
                      </a:r>
                    </a:p>
                    <a:p>
                      <a:r>
                        <a:rPr lang="it-IT" sz="1400" dirty="0" err="1">
                          <a:latin typeface="Luiss Sans" pitchFamily="2" charset="0"/>
                        </a:rPr>
                        <a:t>Provv</a:t>
                      </a:r>
                      <a:r>
                        <a:rPr lang="it-IT" sz="1400" dirty="0">
                          <a:latin typeface="Luiss Sans" pitchFamily="2" charset="0"/>
                        </a:rPr>
                        <a:t>. 30/1/2023</a:t>
                      </a:r>
                    </a:p>
                    <a:p>
                      <a:r>
                        <a:rPr lang="it-IT" sz="1400" dirty="0">
                          <a:latin typeface="Luiss Sans" pitchFamily="2" charset="0"/>
                        </a:rPr>
                        <a:t>Per i controlli ex articolo 36-ter è possibile usufruire del ravvedimento speciale prima della notifica dell’esito del controllo in quanto non trovano applicazione l’adesione e l’acquiescenza</a:t>
                      </a:r>
                    </a:p>
                  </a:txBody>
                  <a:tcPr/>
                </a:tc>
                <a:extLst>
                  <a:ext uri="{0D108BD9-81ED-4DB2-BD59-A6C34878D82A}">
                    <a16:rowId xmlns:a16="http://schemas.microsoft.com/office/drawing/2014/main" val="468668270"/>
                  </a:ext>
                </a:extLst>
              </a:tr>
            </a:tbl>
          </a:graphicData>
        </a:graphic>
      </p:graphicFrame>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26</a:t>
            </a:fld>
            <a:endParaRPr lang="it-IT"/>
          </a:p>
        </p:txBody>
      </p:sp>
      <p:graphicFrame>
        <p:nvGraphicFramePr>
          <p:cNvPr id="8" name="Tabella 7">
            <a:extLst>
              <a:ext uri="{FF2B5EF4-FFF2-40B4-BE49-F238E27FC236}">
                <a16:creationId xmlns:a16="http://schemas.microsoft.com/office/drawing/2014/main" id="{B5103FF6-FC82-6DB6-E223-D7028CDFF855}"/>
              </a:ext>
            </a:extLst>
          </p:cNvPr>
          <p:cNvGraphicFramePr>
            <a:graphicFrameLocks noGrp="1"/>
          </p:cNvGraphicFramePr>
          <p:nvPr>
            <p:extLst>
              <p:ext uri="{D42A27DB-BD31-4B8C-83A1-F6EECF244321}">
                <p14:modId xmlns:p14="http://schemas.microsoft.com/office/powerpoint/2010/main" val="716432993"/>
              </p:ext>
            </p:extLst>
          </p:nvPr>
        </p:nvGraphicFramePr>
        <p:xfrm>
          <a:off x="484982" y="4479288"/>
          <a:ext cx="11222035" cy="1463040"/>
        </p:xfrm>
        <a:graphic>
          <a:graphicData uri="http://schemas.openxmlformats.org/drawingml/2006/table">
            <a:tbl>
              <a:tblPr firstRow="1" bandRow="1">
                <a:tableStyleId>{5C22544A-7EE6-4342-B048-85BDC9FD1C3A}</a:tableStyleId>
              </a:tblPr>
              <a:tblGrid>
                <a:gridCol w="2244407">
                  <a:extLst>
                    <a:ext uri="{9D8B030D-6E8A-4147-A177-3AD203B41FA5}">
                      <a16:colId xmlns:a16="http://schemas.microsoft.com/office/drawing/2014/main" val="1294218251"/>
                    </a:ext>
                  </a:extLst>
                </a:gridCol>
                <a:gridCol w="2244407">
                  <a:extLst>
                    <a:ext uri="{9D8B030D-6E8A-4147-A177-3AD203B41FA5}">
                      <a16:colId xmlns:a16="http://schemas.microsoft.com/office/drawing/2014/main" val="3960370916"/>
                    </a:ext>
                  </a:extLst>
                </a:gridCol>
                <a:gridCol w="2244407">
                  <a:extLst>
                    <a:ext uri="{9D8B030D-6E8A-4147-A177-3AD203B41FA5}">
                      <a16:colId xmlns:a16="http://schemas.microsoft.com/office/drawing/2014/main" val="3610950602"/>
                    </a:ext>
                  </a:extLst>
                </a:gridCol>
                <a:gridCol w="2244407">
                  <a:extLst>
                    <a:ext uri="{9D8B030D-6E8A-4147-A177-3AD203B41FA5}">
                      <a16:colId xmlns:a16="http://schemas.microsoft.com/office/drawing/2014/main" val="4212099661"/>
                    </a:ext>
                  </a:extLst>
                </a:gridCol>
                <a:gridCol w="2244407">
                  <a:extLst>
                    <a:ext uri="{9D8B030D-6E8A-4147-A177-3AD203B41FA5}">
                      <a16:colId xmlns:a16="http://schemas.microsoft.com/office/drawing/2014/main" val="2860014462"/>
                    </a:ext>
                  </a:extLst>
                </a:gridCol>
              </a:tblGrid>
              <a:tr h="0">
                <a:tc>
                  <a:txBody>
                    <a:bodyPr/>
                    <a:lstStyle/>
                    <a:p>
                      <a:r>
                        <a:rPr lang="it-IT" sz="1400" dirty="0">
                          <a:latin typeface="Luiss Sans" pitchFamily="2" charset="0"/>
                        </a:rPr>
                        <a:t>Chiarimenti </a:t>
                      </a:r>
                    </a:p>
                  </a:txBody>
                  <a:tcPr/>
                </a:tc>
                <a:tc>
                  <a:txBody>
                    <a:bodyPr/>
                    <a:lstStyle/>
                    <a:p>
                      <a:r>
                        <a:rPr lang="it-IT" sz="1400" dirty="0">
                          <a:latin typeface="Luiss Sans" pitchFamily="2" charset="0"/>
                        </a:rPr>
                        <a:t>Importo da pagare</a:t>
                      </a:r>
                    </a:p>
                  </a:txBody>
                  <a:tcPr/>
                </a:tc>
                <a:tc>
                  <a:txBody>
                    <a:bodyPr/>
                    <a:lstStyle/>
                    <a:p>
                      <a:r>
                        <a:rPr lang="it-IT" sz="1400" dirty="0">
                          <a:latin typeface="Luiss Sans" pitchFamily="2" charset="0"/>
                        </a:rPr>
                        <a:t>Modalità di pagamento</a:t>
                      </a:r>
                    </a:p>
                  </a:txBody>
                  <a:tcPr/>
                </a:tc>
                <a:tc>
                  <a:txBody>
                    <a:bodyPr/>
                    <a:lstStyle/>
                    <a:p>
                      <a:r>
                        <a:rPr lang="it-IT" sz="1400" dirty="0">
                          <a:latin typeface="Luiss Sans" pitchFamily="2" charset="0"/>
                        </a:rPr>
                        <a:t>Perfezionamento</a:t>
                      </a:r>
                    </a:p>
                  </a:txBody>
                  <a:tcPr/>
                </a:tc>
                <a:tc>
                  <a:txBody>
                    <a:bodyPr/>
                    <a:lstStyle/>
                    <a:p>
                      <a:r>
                        <a:rPr lang="it-IT" sz="1400" dirty="0">
                          <a:latin typeface="Luiss Sans" pitchFamily="2" charset="0"/>
                        </a:rPr>
                        <a:t>Esclusioni</a:t>
                      </a:r>
                    </a:p>
                  </a:txBody>
                  <a:tcPr/>
                </a:tc>
                <a:extLst>
                  <a:ext uri="{0D108BD9-81ED-4DB2-BD59-A6C34878D82A}">
                    <a16:rowId xmlns:a16="http://schemas.microsoft.com/office/drawing/2014/main" val="3488189037"/>
                  </a:ext>
                </a:extLst>
              </a:tr>
              <a:tr h="370840">
                <a:tc>
                  <a:txBody>
                    <a:bodyPr/>
                    <a:lstStyle/>
                    <a:p>
                      <a:r>
                        <a:rPr lang="it-IT" sz="1400" dirty="0">
                          <a:latin typeface="Luiss Sans" pitchFamily="2" charset="0"/>
                        </a:rPr>
                        <a:t>Norma di interpretazione autentica</a:t>
                      </a:r>
                    </a:p>
                    <a:p>
                      <a:r>
                        <a:rPr lang="it-IT" sz="1400" dirty="0">
                          <a:latin typeface="Luiss Sans" pitchFamily="2" charset="0"/>
                        </a:rPr>
                        <a:t>Invito all’adesione sia da parte dell’ADE che da parte del contribuente</a:t>
                      </a:r>
                    </a:p>
                  </a:txBody>
                  <a:tcPr/>
                </a:tc>
                <a:tc>
                  <a:txBody>
                    <a:bodyPr/>
                    <a:lstStyle/>
                    <a:p>
                      <a:r>
                        <a:rPr lang="it-IT" sz="1400" dirty="0">
                          <a:latin typeface="Luiss Sans" pitchFamily="2" charset="0"/>
                        </a:rPr>
                        <a:t>Imposta ed interessi per intero</a:t>
                      </a:r>
                    </a:p>
                    <a:p>
                      <a:r>
                        <a:rPr lang="it-IT" sz="1400" dirty="0">
                          <a:latin typeface="Luiss Sans" pitchFamily="2" charset="0"/>
                        </a:rPr>
                        <a:t>Sanzioni ridotte ad 1/18</a:t>
                      </a:r>
                    </a:p>
                  </a:txBody>
                  <a:tcPr/>
                </a:tc>
                <a:tc>
                  <a:txBody>
                    <a:bodyPr/>
                    <a:lstStyle/>
                    <a:p>
                      <a:r>
                        <a:rPr lang="it-IT" sz="1400" dirty="0">
                          <a:latin typeface="Luiss Sans" pitchFamily="2" charset="0"/>
                        </a:rPr>
                        <a:t>Unica soluzione o 20 rate trimestrali</a:t>
                      </a:r>
                    </a:p>
                  </a:txBody>
                  <a:tcPr/>
                </a:tc>
                <a:tc>
                  <a:txBody>
                    <a:bodyPr/>
                    <a:lstStyle/>
                    <a:p>
                      <a:r>
                        <a:rPr lang="it-IT" sz="1400" dirty="0">
                          <a:latin typeface="Luiss Sans" pitchFamily="2" charset="0"/>
                        </a:rPr>
                        <a:t>Come per l’adesione</a:t>
                      </a:r>
                    </a:p>
                    <a:p>
                      <a:r>
                        <a:rPr lang="it-IT" sz="1400" dirty="0">
                          <a:latin typeface="Luiss Sans" pitchFamily="2" charset="0"/>
                        </a:rPr>
                        <a:t>Divieto di compensazione ex art. 17 del d. lgs. n. 241/1997</a:t>
                      </a:r>
                    </a:p>
                  </a:txBody>
                  <a:tcPr/>
                </a:tc>
                <a:tc>
                  <a:txBody>
                    <a:bodyPr/>
                    <a:lstStyle/>
                    <a:p>
                      <a:r>
                        <a:rPr lang="it-IT" sz="1400" dirty="0">
                          <a:latin typeface="Luiss Sans" pitchFamily="2" charset="0"/>
                        </a:rPr>
                        <a:t>Atti relativi alla VD</a:t>
                      </a:r>
                    </a:p>
                    <a:p>
                      <a:r>
                        <a:rPr lang="it-IT" sz="1400" dirty="0">
                          <a:latin typeface="Luiss Sans" pitchFamily="2" charset="0"/>
                        </a:rPr>
                        <a:t>Atti che prevedono l’irrogazione delle sole sanzioni</a:t>
                      </a:r>
                    </a:p>
                  </a:txBody>
                  <a:tcPr/>
                </a:tc>
                <a:extLst>
                  <a:ext uri="{0D108BD9-81ED-4DB2-BD59-A6C34878D82A}">
                    <a16:rowId xmlns:a16="http://schemas.microsoft.com/office/drawing/2014/main" val="2263185408"/>
                  </a:ext>
                </a:extLst>
              </a:tr>
            </a:tbl>
          </a:graphicData>
        </a:graphic>
      </p:graphicFrame>
    </p:spTree>
    <p:extLst>
      <p:ext uri="{BB962C8B-B14F-4D97-AF65-F5344CB8AC3E}">
        <p14:creationId xmlns:p14="http://schemas.microsoft.com/office/powerpoint/2010/main" val="4045939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222038" cy="463550"/>
          </a:xfrm>
        </p:spPr>
        <p:txBody>
          <a:bodyPr/>
          <a:lstStyle/>
          <a:p>
            <a:r>
              <a:rPr lang="it-IT" sz="2400" dirty="0"/>
              <a:t>Valutazioni di convenienza</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27</a:t>
            </a:fld>
            <a:endParaRPr lang="it-IT"/>
          </a:p>
        </p:txBody>
      </p:sp>
      <p:graphicFrame>
        <p:nvGraphicFramePr>
          <p:cNvPr id="3" name="Tabella 5">
            <a:extLst>
              <a:ext uri="{FF2B5EF4-FFF2-40B4-BE49-F238E27FC236}">
                <a16:creationId xmlns:a16="http://schemas.microsoft.com/office/drawing/2014/main" id="{A669864D-A09D-224C-4C4B-440FACF95ED1}"/>
              </a:ext>
            </a:extLst>
          </p:cNvPr>
          <p:cNvGraphicFramePr>
            <a:graphicFrameLocks noGrp="1"/>
          </p:cNvGraphicFramePr>
          <p:nvPr>
            <p:extLst>
              <p:ext uri="{D42A27DB-BD31-4B8C-83A1-F6EECF244321}">
                <p14:modId xmlns:p14="http://schemas.microsoft.com/office/powerpoint/2010/main" val="127264780"/>
              </p:ext>
            </p:extLst>
          </p:nvPr>
        </p:nvGraphicFramePr>
        <p:xfrm>
          <a:off x="1408841" y="1371600"/>
          <a:ext cx="8128000" cy="4114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266941629"/>
                    </a:ext>
                  </a:extLst>
                </a:gridCol>
                <a:gridCol w="2032000">
                  <a:extLst>
                    <a:ext uri="{9D8B030D-6E8A-4147-A177-3AD203B41FA5}">
                      <a16:colId xmlns:a16="http://schemas.microsoft.com/office/drawing/2014/main" val="1704552656"/>
                    </a:ext>
                  </a:extLst>
                </a:gridCol>
                <a:gridCol w="2032000">
                  <a:extLst>
                    <a:ext uri="{9D8B030D-6E8A-4147-A177-3AD203B41FA5}">
                      <a16:colId xmlns:a16="http://schemas.microsoft.com/office/drawing/2014/main" val="3427106048"/>
                    </a:ext>
                  </a:extLst>
                </a:gridCol>
                <a:gridCol w="2032000">
                  <a:extLst>
                    <a:ext uri="{9D8B030D-6E8A-4147-A177-3AD203B41FA5}">
                      <a16:colId xmlns:a16="http://schemas.microsoft.com/office/drawing/2014/main" val="2386186471"/>
                    </a:ext>
                  </a:extLst>
                </a:gridCol>
              </a:tblGrid>
              <a:tr h="832030">
                <a:tc>
                  <a:txBody>
                    <a:bodyPr/>
                    <a:lstStyle/>
                    <a:p>
                      <a:r>
                        <a:rPr lang="it-IT" dirty="0">
                          <a:latin typeface="Luiss Sans" pitchFamily="2" charset="0"/>
                        </a:rPr>
                        <a:t>PVC relativo al 2020</a:t>
                      </a:r>
                    </a:p>
                  </a:txBody>
                  <a:tcPr/>
                </a:tc>
                <a:tc>
                  <a:txBody>
                    <a:bodyPr/>
                    <a:lstStyle/>
                    <a:p>
                      <a:r>
                        <a:rPr lang="it-IT" dirty="0">
                          <a:latin typeface="Luiss Sans" pitchFamily="2" charset="0"/>
                        </a:rPr>
                        <a:t>Accertamento con adesione (sanzioni ad 1/3)</a:t>
                      </a:r>
                    </a:p>
                  </a:txBody>
                  <a:tcPr/>
                </a:tc>
                <a:tc>
                  <a:txBody>
                    <a:bodyPr/>
                    <a:lstStyle/>
                    <a:p>
                      <a:r>
                        <a:rPr lang="it-IT" dirty="0">
                          <a:latin typeface="Luiss Sans" pitchFamily="2" charset="0"/>
                        </a:rPr>
                        <a:t>Adesione agevolata (sanzioni ad 1/18)</a:t>
                      </a:r>
                    </a:p>
                  </a:txBody>
                  <a:tcPr/>
                </a:tc>
                <a:tc>
                  <a:txBody>
                    <a:bodyPr/>
                    <a:lstStyle/>
                    <a:p>
                      <a:r>
                        <a:rPr lang="it-IT" dirty="0">
                          <a:latin typeface="Luiss Sans" pitchFamily="2" charset="0"/>
                        </a:rPr>
                        <a:t>Ravvedimento speciale (sanzioni ad 1/18)</a:t>
                      </a:r>
                    </a:p>
                  </a:txBody>
                  <a:tcPr/>
                </a:tc>
                <a:extLst>
                  <a:ext uri="{0D108BD9-81ED-4DB2-BD59-A6C34878D82A}">
                    <a16:rowId xmlns:a16="http://schemas.microsoft.com/office/drawing/2014/main" val="3179140093"/>
                  </a:ext>
                </a:extLst>
              </a:tr>
              <a:tr h="582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solidFill>
                            <a:schemeClr val="tx1"/>
                          </a:solidFill>
                          <a:latin typeface="Luiss Sans" pitchFamily="2" charset="0"/>
                        </a:rPr>
                        <a:t>Imposta: € 100.000</a:t>
                      </a:r>
                    </a:p>
                    <a:p>
                      <a:endParaRPr lang="it-IT" dirty="0">
                        <a:latin typeface="Luiss Sans" pitchFamily="2" charset="0"/>
                      </a:endParaRPr>
                    </a:p>
                  </a:txBody>
                  <a:tcPr/>
                </a:tc>
                <a:tc>
                  <a:txBody>
                    <a:bodyPr/>
                    <a:lstStyle/>
                    <a:p>
                      <a:r>
                        <a:rPr lang="it-IT" dirty="0">
                          <a:latin typeface="Luiss Sans" pitchFamily="2" charset="0"/>
                        </a:rPr>
                        <a:t>€ 80.000</a:t>
                      </a:r>
                    </a:p>
                  </a:txBody>
                  <a:tcPr/>
                </a:tc>
                <a:tc>
                  <a:txBody>
                    <a:bodyPr/>
                    <a:lstStyle/>
                    <a:p>
                      <a:r>
                        <a:rPr lang="it-IT" dirty="0">
                          <a:latin typeface="Luiss Sans" pitchFamily="2" charset="0"/>
                        </a:rPr>
                        <a:t>€ 80.000</a:t>
                      </a:r>
                    </a:p>
                  </a:txBody>
                  <a:tcPr/>
                </a:tc>
                <a:tc>
                  <a:txBody>
                    <a:bodyPr/>
                    <a:lstStyle/>
                    <a:p>
                      <a:r>
                        <a:rPr lang="it-IT" dirty="0">
                          <a:latin typeface="Luiss Sans" pitchFamily="2" charset="0"/>
                        </a:rPr>
                        <a:t>€ 100.000</a:t>
                      </a:r>
                    </a:p>
                  </a:txBody>
                  <a:tcPr/>
                </a:tc>
                <a:extLst>
                  <a:ext uri="{0D108BD9-81ED-4DB2-BD59-A6C34878D82A}">
                    <a16:rowId xmlns:a16="http://schemas.microsoft.com/office/drawing/2014/main" val="2020414868"/>
                  </a:ext>
                </a:extLst>
              </a:tr>
              <a:tr h="582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solidFill>
                            <a:schemeClr val="tx1"/>
                          </a:solidFill>
                          <a:latin typeface="Luiss Sans" pitchFamily="2" charset="0"/>
                        </a:rPr>
                        <a:t>Sanzioni: € 90.000</a:t>
                      </a:r>
                    </a:p>
                    <a:p>
                      <a:endParaRPr lang="it-IT" dirty="0">
                        <a:latin typeface="Luiss Sans" pitchFamily="2" charset="0"/>
                      </a:endParaRPr>
                    </a:p>
                  </a:txBody>
                  <a:tcPr/>
                </a:tc>
                <a:tc>
                  <a:txBody>
                    <a:bodyPr/>
                    <a:lstStyle/>
                    <a:p>
                      <a:r>
                        <a:rPr lang="it-IT" dirty="0">
                          <a:latin typeface="Luiss Sans" pitchFamily="2" charset="0"/>
                        </a:rPr>
                        <a:t>€ 24.000</a:t>
                      </a:r>
                    </a:p>
                  </a:txBody>
                  <a:tcPr/>
                </a:tc>
                <a:tc>
                  <a:txBody>
                    <a:bodyPr/>
                    <a:lstStyle/>
                    <a:p>
                      <a:r>
                        <a:rPr lang="it-IT" dirty="0">
                          <a:latin typeface="Luiss Sans" pitchFamily="2" charset="0"/>
                        </a:rPr>
                        <a:t>€ 4.000</a:t>
                      </a:r>
                    </a:p>
                  </a:txBody>
                  <a:tcPr/>
                </a:tc>
                <a:tc>
                  <a:txBody>
                    <a:bodyPr/>
                    <a:lstStyle/>
                    <a:p>
                      <a:r>
                        <a:rPr lang="it-IT" dirty="0">
                          <a:latin typeface="Luiss Sans" pitchFamily="2" charset="0"/>
                        </a:rPr>
                        <a:t>€ 5.000</a:t>
                      </a:r>
                    </a:p>
                  </a:txBody>
                  <a:tcPr/>
                </a:tc>
                <a:extLst>
                  <a:ext uri="{0D108BD9-81ED-4DB2-BD59-A6C34878D82A}">
                    <a16:rowId xmlns:a16="http://schemas.microsoft.com/office/drawing/2014/main" val="2273806847"/>
                  </a:ext>
                </a:extLst>
              </a:tr>
              <a:tr h="582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solidFill>
                            <a:schemeClr val="tx1"/>
                          </a:solidFill>
                          <a:latin typeface="Luiss Sans" pitchFamily="2" charset="0"/>
                        </a:rPr>
                        <a:t>Interessi: € 7.000</a:t>
                      </a:r>
                    </a:p>
                    <a:p>
                      <a:endParaRPr lang="it-IT" dirty="0">
                        <a:latin typeface="Luiss Sans" pitchFamily="2" charset="0"/>
                      </a:endParaRPr>
                    </a:p>
                  </a:txBody>
                  <a:tcPr/>
                </a:tc>
                <a:tc>
                  <a:txBody>
                    <a:bodyPr/>
                    <a:lstStyle/>
                    <a:p>
                      <a:r>
                        <a:rPr lang="it-IT" dirty="0">
                          <a:latin typeface="Luiss Sans" pitchFamily="2" charset="0"/>
                        </a:rPr>
                        <a:t>€ 5.600</a:t>
                      </a:r>
                    </a:p>
                  </a:txBody>
                  <a:tcPr/>
                </a:tc>
                <a:tc>
                  <a:txBody>
                    <a:bodyPr/>
                    <a:lstStyle/>
                    <a:p>
                      <a:r>
                        <a:rPr lang="it-IT" dirty="0">
                          <a:latin typeface="Luiss Sans" pitchFamily="2" charset="0"/>
                        </a:rPr>
                        <a:t>€ 5.600</a:t>
                      </a:r>
                    </a:p>
                  </a:txBody>
                  <a:tcPr/>
                </a:tc>
                <a:tc>
                  <a:txBody>
                    <a:bodyPr/>
                    <a:lstStyle/>
                    <a:p>
                      <a:r>
                        <a:rPr lang="it-IT" dirty="0">
                          <a:latin typeface="Luiss Sans" pitchFamily="2" charset="0"/>
                        </a:rPr>
                        <a:t>€ 3.750</a:t>
                      </a:r>
                    </a:p>
                  </a:txBody>
                  <a:tcPr/>
                </a:tc>
                <a:extLst>
                  <a:ext uri="{0D108BD9-81ED-4DB2-BD59-A6C34878D82A}">
                    <a16:rowId xmlns:a16="http://schemas.microsoft.com/office/drawing/2014/main" val="3171283614"/>
                  </a:ext>
                </a:extLst>
              </a:tr>
              <a:tr h="3374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solidFill>
                            <a:schemeClr val="tx1"/>
                          </a:solidFill>
                          <a:latin typeface="Luiss Sans" pitchFamily="2" charset="0"/>
                        </a:rPr>
                        <a:t>Totale: € 197.000</a:t>
                      </a:r>
                    </a:p>
                  </a:txBody>
                  <a:tcPr/>
                </a:tc>
                <a:tc>
                  <a:txBody>
                    <a:bodyPr/>
                    <a:lstStyle/>
                    <a:p>
                      <a:r>
                        <a:rPr lang="it-IT" dirty="0">
                          <a:latin typeface="Luiss Sans" pitchFamily="2" charset="0"/>
                        </a:rPr>
                        <a:t>€ 109.600</a:t>
                      </a:r>
                    </a:p>
                  </a:txBody>
                  <a:tcPr/>
                </a:tc>
                <a:tc>
                  <a:txBody>
                    <a:bodyPr/>
                    <a:lstStyle/>
                    <a:p>
                      <a:r>
                        <a:rPr lang="it-IT" dirty="0">
                          <a:latin typeface="Luiss Sans" pitchFamily="2" charset="0"/>
                        </a:rPr>
                        <a:t>€ 89.600</a:t>
                      </a:r>
                    </a:p>
                  </a:txBody>
                  <a:tcPr/>
                </a:tc>
                <a:tc>
                  <a:txBody>
                    <a:bodyPr/>
                    <a:lstStyle/>
                    <a:p>
                      <a:r>
                        <a:rPr lang="it-IT" dirty="0">
                          <a:latin typeface="Luiss Sans" pitchFamily="2" charset="0"/>
                        </a:rPr>
                        <a:t>€ 108.750</a:t>
                      </a:r>
                    </a:p>
                  </a:txBody>
                  <a:tcPr/>
                </a:tc>
                <a:extLst>
                  <a:ext uri="{0D108BD9-81ED-4DB2-BD59-A6C34878D82A}">
                    <a16:rowId xmlns:a16="http://schemas.microsoft.com/office/drawing/2014/main" val="4125862142"/>
                  </a:ext>
                </a:extLst>
              </a:tr>
              <a:tr h="832030">
                <a:tc>
                  <a:txBody>
                    <a:bodyPr/>
                    <a:lstStyle/>
                    <a:p>
                      <a:r>
                        <a:rPr lang="it-IT" b="1" dirty="0">
                          <a:latin typeface="Luiss Sans" pitchFamily="2" charset="0"/>
                        </a:rPr>
                        <a:t>Pagamento</a:t>
                      </a:r>
                    </a:p>
                  </a:txBody>
                  <a:tcPr/>
                </a:tc>
                <a:tc>
                  <a:txBody>
                    <a:bodyPr/>
                    <a:lstStyle/>
                    <a:p>
                      <a:r>
                        <a:rPr lang="it-IT" dirty="0">
                          <a:latin typeface="Luiss Sans" pitchFamily="2" charset="0"/>
                        </a:rPr>
                        <a:t>Compensazione a mezzo F24</a:t>
                      </a:r>
                    </a:p>
                  </a:txBody>
                  <a:tcPr/>
                </a:tc>
                <a:tc>
                  <a:txBody>
                    <a:bodyPr/>
                    <a:lstStyle/>
                    <a:p>
                      <a:r>
                        <a:rPr lang="it-IT" dirty="0">
                          <a:latin typeface="Luiss Sans" pitchFamily="2" charset="0"/>
                        </a:rPr>
                        <a:t>Compensazione non ammessa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u="sng" dirty="0">
                          <a:latin typeface="Luiss Sans" pitchFamily="2" charset="0"/>
                        </a:rPr>
                        <a:t>Compensazione a mezzo F24 </a:t>
                      </a:r>
                    </a:p>
                    <a:p>
                      <a:endParaRPr lang="it-IT" dirty="0">
                        <a:latin typeface="Luiss Sans" pitchFamily="2" charset="0"/>
                      </a:endParaRPr>
                    </a:p>
                  </a:txBody>
                  <a:tcPr/>
                </a:tc>
                <a:extLst>
                  <a:ext uri="{0D108BD9-81ED-4DB2-BD59-A6C34878D82A}">
                    <a16:rowId xmlns:a16="http://schemas.microsoft.com/office/drawing/2014/main" val="448504919"/>
                  </a:ext>
                </a:extLst>
              </a:tr>
            </a:tbl>
          </a:graphicData>
        </a:graphic>
      </p:graphicFrame>
    </p:spTree>
    <p:extLst>
      <p:ext uri="{BB962C8B-B14F-4D97-AF65-F5344CB8AC3E}">
        <p14:creationId xmlns:p14="http://schemas.microsoft.com/office/powerpoint/2010/main" val="3326639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222038" cy="463550"/>
          </a:xfrm>
        </p:spPr>
        <p:txBody>
          <a:bodyPr/>
          <a:lstStyle/>
          <a:p>
            <a:r>
              <a:rPr lang="it-IT" sz="2400" dirty="0"/>
              <a:t>Decreto-legge 30 marzo 2023, n. 34</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28</a:t>
            </a:fld>
            <a:endParaRPr lang="it-IT"/>
          </a:p>
        </p:txBody>
      </p:sp>
      <p:graphicFrame>
        <p:nvGraphicFramePr>
          <p:cNvPr id="3" name="Tabella 5">
            <a:extLst>
              <a:ext uri="{FF2B5EF4-FFF2-40B4-BE49-F238E27FC236}">
                <a16:creationId xmlns:a16="http://schemas.microsoft.com/office/drawing/2014/main" id="{A3CBC54F-2C21-2A8D-88D7-B9727F618355}"/>
              </a:ext>
            </a:extLst>
          </p:cNvPr>
          <p:cNvGraphicFramePr>
            <a:graphicFrameLocks noGrp="1"/>
          </p:cNvGraphicFramePr>
          <p:nvPr>
            <p:extLst>
              <p:ext uri="{D42A27DB-BD31-4B8C-83A1-F6EECF244321}">
                <p14:modId xmlns:p14="http://schemas.microsoft.com/office/powerpoint/2010/main" val="4267121299"/>
              </p:ext>
            </p:extLst>
          </p:nvPr>
        </p:nvGraphicFramePr>
        <p:xfrm>
          <a:off x="419100" y="1061810"/>
          <a:ext cx="11029444" cy="4725925"/>
        </p:xfrm>
        <a:graphic>
          <a:graphicData uri="http://schemas.openxmlformats.org/drawingml/2006/table">
            <a:tbl>
              <a:tblPr firstRow="1" bandRow="1">
                <a:tableStyleId>{5C22544A-7EE6-4342-B048-85BDC9FD1C3A}</a:tableStyleId>
              </a:tblPr>
              <a:tblGrid>
                <a:gridCol w="6311971">
                  <a:extLst>
                    <a:ext uri="{9D8B030D-6E8A-4147-A177-3AD203B41FA5}">
                      <a16:colId xmlns:a16="http://schemas.microsoft.com/office/drawing/2014/main" val="627744737"/>
                    </a:ext>
                  </a:extLst>
                </a:gridCol>
                <a:gridCol w="4717473">
                  <a:extLst>
                    <a:ext uri="{9D8B030D-6E8A-4147-A177-3AD203B41FA5}">
                      <a16:colId xmlns:a16="http://schemas.microsoft.com/office/drawing/2014/main" val="2183765377"/>
                    </a:ext>
                  </a:extLst>
                </a:gridCol>
              </a:tblGrid>
              <a:tr h="7252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a:solidFill>
                            <a:schemeClr val="bg1"/>
                          </a:solidFill>
                          <a:latin typeface="Luiss Sans" pitchFamily="2" charset="0"/>
                        </a:rPr>
                        <a:t>Articolo 23 - Causa speciale di non punibilità dei reati tributari</a:t>
                      </a:r>
                    </a:p>
                    <a:p>
                      <a:endParaRPr lang="it-IT" dirty="0">
                        <a:latin typeface="Luiss Sans" pitchFamily="2" charset="0"/>
                      </a:endParaRPr>
                    </a:p>
                  </a:txBody>
                  <a:tcPr/>
                </a:tc>
                <a:tc>
                  <a:txBody>
                    <a:bodyPr/>
                    <a:lstStyle/>
                    <a:p>
                      <a:r>
                        <a:rPr lang="it-IT" dirty="0">
                          <a:latin typeface="Luiss Sans" pitchFamily="2" charset="0"/>
                        </a:rPr>
                        <a:t>Articolo 13 del decreto legislativo n. 74 del 2000</a:t>
                      </a:r>
                    </a:p>
                  </a:txBody>
                  <a:tcPr/>
                </a:tc>
                <a:extLst>
                  <a:ext uri="{0D108BD9-81ED-4DB2-BD59-A6C34878D82A}">
                    <a16:rowId xmlns:a16="http://schemas.microsoft.com/office/drawing/2014/main" val="316002819"/>
                  </a:ext>
                </a:extLst>
              </a:tr>
              <a:tr h="4000719">
                <a:tc>
                  <a:txBody>
                    <a:bodyPr/>
                    <a:lstStyle/>
                    <a:p>
                      <a:pPr algn="just"/>
                      <a:r>
                        <a:rPr lang="it-IT" sz="1400" dirty="0">
                          <a:latin typeface="Luiss Sans" pitchFamily="2" charset="0"/>
                        </a:rPr>
                        <a:t>I reati di cui agli articoli 10-bis, 10-ter e 10-quater, comma 1, del decreto legislativo 10 marzo 2000, n. 74 non sono punibili quando le relative violazioni sono correttamente definite e le somme dovute sono versate integralmente dal contribuente secondo le modalità e nei termini previsti dall'articolo 1, commi da 153 a 158 e da 166 a 252, della legge 29 dicembre 2022, n. 197, purché le relative procedure </a:t>
                      </a:r>
                      <a:r>
                        <a:rPr lang="it-IT" sz="1400" b="1" dirty="0">
                          <a:latin typeface="Luiss Sans" pitchFamily="2" charset="0"/>
                        </a:rPr>
                        <a:t>siano definite prima della pronuncia della sentenza di appello</a:t>
                      </a:r>
                      <a:r>
                        <a:rPr lang="it-IT" sz="1400" dirty="0">
                          <a:latin typeface="Luiss Sans" pitchFamily="2" charset="0"/>
                        </a:rPr>
                        <a:t>.</a:t>
                      </a:r>
                    </a:p>
                    <a:p>
                      <a:pPr algn="just"/>
                      <a:r>
                        <a:rPr lang="it-IT" sz="1400" dirty="0">
                          <a:latin typeface="Luiss Sans" pitchFamily="2" charset="0"/>
                        </a:rPr>
                        <a:t>2 . Il contribuente dà immediata comunicazione, all'Autorità giudiziaria che procede, dell'avvenuto versamento delle somme dovute o, in caso di pagamento rateale, del versamento della prima rata e, contestualmente, informa l'Agenzia delle entrate dell' invio della predetta comunicazione, indicando i riferimenti del relativo procedimento penale.</a:t>
                      </a:r>
                    </a:p>
                    <a:p>
                      <a:pPr algn="just"/>
                      <a:r>
                        <a:rPr lang="it-IT" sz="1400" dirty="0">
                          <a:latin typeface="Luiss Sans" pitchFamily="2" charset="0"/>
                        </a:rPr>
                        <a:t>3 . Il processo di merito è sospeso dalla ricezione delle comunicazioni di cui al comma 2, sino al momento in cui il giudice è informato dall'Agenzia delle entrate della corretta definizione della procedura e dell' integrale versamento delle somme dovute ovvero della mancata definizione della procedura o della decadenza del contribuente dal beneficio della rateazione.</a:t>
                      </a:r>
                    </a:p>
                    <a:p>
                      <a:pPr algn="just"/>
                      <a:r>
                        <a:rPr lang="it-IT" sz="1400" dirty="0">
                          <a:latin typeface="Luiss Sans" pitchFamily="2" charset="0"/>
                        </a:rPr>
                        <a:t>4. Durante il periodo di cui al comma 3 possono essere assunte le prove nei casi previsti dall'articolo 392 del codice di procedura penale.</a:t>
                      </a:r>
                    </a:p>
                  </a:txBody>
                  <a:tcPr/>
                </a:tc>
                <a:tc>
                  <a:txBody>
                    <a:bodyPr/>
                    <a:lstStyle/>
                    <a:p>
                      <a:pPr algn="just"/>
                      <a:r>
                        <a:rPr lang="it-IT" sz="1400" dirty="0">
                          <a:latin typeface="Luiss Sans" pitchFamily="2" charset="0"/>
                        </a:rPr>
                        <a:t>1. I reati di cui agli articoli 10-bis, 10-ter e 10-quater, comma 1, non sono punibili se, </a:t>
                      </a:r>
                      <a:r>
                        <a:rPr lang="it-IT" sz="1400" b="1" dirty="0">
                          <a:latin typeface="Luiss Sans" pitchFamily="2" charset="0"/>
                        </a:rPr>
                        <a:t>prima della dichiarazione di apertura del dibattimento di primo grado</a:t>
                      </a:r>
                      <a:r>
                        <a:rPr lang="it-IT" sz="1400" dirty="0">
                          <a:latin typeface="Luiss Sans" pitchFamily="2" charset="0"/>
                        </a:rPr>
                        <a:t>, i debiti tributari, comprese sanzioni amministrative e interessi, sono stati estinti mediante integrale pagamento degli importi dovuti, anche a seguito delle speciali procedure conciliative e di adesione all'accertamento previste dalle norme tributarie, nonché del ravvedimento operoso.</a:t>
                      </a:r>
                    </a:p>
                    <a:p>
                      <a:endParaRPr lang="it-IT" dirty="0">
                        <a:latin typeface="Luiss Sans" pitchFamily="2" charset="0"/>
                      </a:endParaRPr>
                    </a:p>
                    <a:p>
                      <a:endParaRPr lang="it-IT" dirty="0">
                        <a:latin typeface="Luiss Sans" pitchFamily="2" charset="0"/>
                      </a:endParaRPr>
                    </a:p>
                  </a:txBody>
                  <a:tcPr/>
                </a:tc>
                <a:extLst>
                  <a:ext uri="{0D108BD9-81ED-4DB2-BD59-A6C34878D82A}">
                    <a16:rowId xmlns:a16="http://schemas.microsoft.com/office/drawing/2014/main" val="1248242129"/>
                  </a:ext>
                </a:extLst>
              </a:tr>
            </a:tbl>
          </a:graphicData>
        </a:graphic>
      </p:graphicFrame>
    </p:spTree>
    <p:extLst>
      <p:ext uri="{BB962C8B-B14F-4D97-AF65-F5344CB8AC3E}">
        <p14:creationId xmlns:p14="http://schemas.microsoft.com/office/powerpoint/2010/main" val="24438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16:creationId xmlns:a16="http://schemas.microsoft.com/office/drawing/2014/main" id="{7298B797-A5BB-4CA0-ADD7-16BDDC186E53}"/>
              </a:ext>
            </a:extLst>
          </p:cNvPr>
          <p:cNvSpPr>
            <a:spLocks noGrp="1"/>
          </p:cNvSpPr>
          <p:nvPr>
            <p:ph type="sldNum" sz="quarter" idx="12"/>
          </p:nvPr>
        </p:nvSpPr>
        <p:spPr/>
        <p:txBody>
          <a:bodyPr/>
          <a:lstStyle/>
          <a:p>
            <a:fld id="{DD589A36-170F-7348-BCDB-23CF9D860473}" type="slidenum">
              <a:rPr lang="it-IT" smtClean="0"/>
              <a:pPr/>
              <a:t>29</a:t>
            </a:fld>
            <a:endParaRPr lang="it-IT"/>
          </a:p>
        </p:txBody>
      </p:sp>
      <p:sp>
        <p:nvSpPr>
          <p:cNvPr id="7" name="Titolo 1">
            <a:extLst>
              <a:ext uri="{FF2B5EF4-FFF2-40B4-BE49-F238E27FC236}">
                <a16:creationId xmlns:a16="http://schemas.microsoft.com/office/drawing/2014/main" id="{916B2275-E0DB-4AC9-8C41-DB1D7E4E7AFF}"/>
              </a:ext>
            </a:extLst>
          </p:cNvPr>
          <p:cNvSpPr>
            <a:spLocks noGrp="1"/>
          </p:cNvSpPr>
          <p:nvPr>
            <p:ph type="title"/>
          </p:nvPr>
        </p:nvSpPr>
        <p:spPr>
          <a:xfrm>
            <a:off x="3616034" y="2459470"/>
            <a:ext cx="4052457" cy="463550"/>
          </a:xfrm>
        </p:spPr>
        <p:txBody>
          <a:bodyPr/>
          <a:lstStyle/>
          <a:p>
            <a:r>
              <a:rPr lang="it-IT" b="1" dirty="0"/>
              <a:t>Grazie per l’attenzione </a:t>
            </a:r>
          </a:p>
        </p:txBody>
      </p:sp>
      <p:sp>
        <p:nvSpPr>
          <p:cNvPr id="2" name="Segnaposto piè di pagina 3">
            <a:extLst>
              <a:ext uri="{FF2B5EF4-FFF2-40B4-BE49-F238E27FC236}">
                <a16:creationId xmlns:a16="http://schemas.microsoft.com/office/drawing/2014/main" id="{A7DE15BC-A026-4428-E280-3FE31A30E49C}"/>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Tree>
    <p:extLst>
      <p:ext uri="{BB962C8B-B14F-4D97-AF65-F5344CB8AC3E}">
        <p14:creationId xmlns:p14="http://schemas.microsoft.com/office/powerpoint/2010/main" val="339265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La normativa in materia di compensazioni</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3</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fontScale="92500" lnSpcReduction="10000"/>
          </a:bodyPr>
          <a:lstStyle/>
          <a:p>
            <a:pPr marL="0" indent="0" algn="just">
              <a:buNone/>
            </a:pPr>
            <a:endParaRPr lang="it-IT" dirty="0">
              <a:solidFill>
                <a:schemeClr val="tx1"/>
              </a:solidFill>
            </a:endParaRPr>
          </a:p>
          <a:p>
            <a:pPr marL="0" indent="0" algn="just">
              <a:buNone/>
            </a:pPr>
            <a:r>
              <a:rPr lang="it-IT" dirty="0">
                <a:solidFill>
                  <a:schemeClr val="tx1"/>
                </a:solidFill>
              </a:rPr>
              <a:t>Articolo 17 del D. Lgs. n. 241/1997</a:t>
            </a:r>
          </a:p>
          <a:p>
            <a:pPr marL="0" indent="0" algn="just">
              <a:buNone/>
            </a:pPr>
            <a:r>
              <a:rPr lang="it-IT" dirty="0">
                <a:solidFill>
                  <a:schemeClr val="tx1"/>
                </a:solidFill>
              </a:rPr>
              <a:t>1. I contribuenti eseguono versamenti unitari delle imposte, dei contributi dovuti all'INPS e delle altre somme a favore dello Stato, delle regioni e degli enti previdenziali, con eventuale compensazione dei crediti, dello stesso periodo, </a:t>
            </a:r>
            <a:r>
              <a:rPr lang="it-IT" b="1" dirty="0">
                <a:solidFill>
                  <a:schemeClr val="tx1"/>
                </a:solidFill>
              </a:rPr>
              <a:t>nei confronti dei medesimi soggetti</a:t>
            </a:r>
            <a:r>
              <a:rPr lang="it-IT" dirty="0">
                <a:solidFill>
                  <a:schemeClr val="tx1"/>
                </a:solidFill>
              </a:rPr>
              <a:t>, risultanti dalle dichiarazioni e dalle denunce periodiche presentate successivamente alla data di entrata in vigore del presente decreto. Tale compensazione deve essere effettuata entro la data di presentazione della dichiarazione successiva. La compensazione del credito annuale o relativo a periodi inferiori all'anno dell'imposta sul valore aggiunto, dei crediti relativi alle imposte sui redditi e alle relative addizionali, alle imposte sostitutive delle imposte sui redditi e all'imposta regionale sulle attività produttive, </a:t>
            </a:r>
            <a:r>
              <a:rPr lang="it-IT" b="1" dirty="0">
                <a:solidFill>
                  <a:schemeClr val="tx1"/>
                </a:solidFill>
              </a:rPr>
              <a:t>per importi superiori a 5.000 euro annui</a:t>
            </a:r>
            <a:r>
              <a:rPr lang="it-IT" dirty="0">
                <a:solidFill>
                  <a:schemeClr val="tx1"/>
                </a:solidFill>
              </a:rPr>
              <a:t>, può essere effettuata a partire dal decimo giorno successivo a quello di presentazione della dichiarazione o dell'istanza da cui il credito emerge.</a:t>
            </a:r>
          </a:p>
          <a:p>
            <a:pPr marL="0" indent="0">
              <a:buNone/>
            </a:pPr>
            <a:endParaRPr lang="it-IT" dirty="0">
              <a:solidFill>
                <a:schemeClr val="tx1"/>
              </a:solidFill>
            </a:endParaRPr>
          </a:p>
        </p:txBody>
      </p:sp>
    </p:spTree>
    <p:extLst>
      <p:ext uri="{BB962C8B-B14F-4D97-AF65-F5344CB8AC3E}">
        <p14:creationId xmlns:p14="http://schemas.microsoft.com/office/powerpoint/2010/main" val="201154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La normativa in materia di compensazioni</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4</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a:bodyPr>
          <a:lstStyle/>
          <a:p>
            <a:pPr marL="0" indent="0" algn="just">
              <a:buNone/>
            </a:pPr>
            <a:endParaRPr lang="it-IT" dirty="0">
              <a:solidFill>
                <a:schemeClr val="tx1"/>
              </a:solidFill>
            </a:endParaRPr>
          </a:p>
          <a:p>
            <a:pPr marL="0" indent="0" algn="just">
              <a:buNone/>
            </a:pPr>
            <a:r>
              <a:rPr lang="it-IT" dirty="0">
                <a:solidFill>
                  <a:schemeClr val="tx1"/>
                </a:solidFill>
              </a:rPr>
              <a:t>Articolo 17 del D. Lgs. n. 241/1997</a:t>
            </a:r>
          </a:p>
          <a:p>
            <a:pPr marL="0" indent="0" algn="just">
              <a:buNone/>
            </a:pPr>
            <a:r>
              <a:rPr lang="it-IT" dirty="0">
                <a:solidFill>
                  <a:schemeClr val="tx1"/>
                </a:solidFill>
              </a:rPr>
              <a:t>Compensazione orizzontale VS compensazione verticale (in dichiarazione o nel modello F24)</a:t>
            </a:r>
          </a:p>
          <a:p>
            <a:pPr marL="0" indent="0" algn="just">
              <a:buNone/>
            </a:pPr>
            <a:r>
              <a:rPr lang="it-IT" dirty="0">
                <a:solidFill>
                  <a:schemeClr val="tx1"/>
                </a:solidFill>
              </a:rPr>
              <a:t>Salvo espressa deroga normativa (più favorevole o meno favorevole) attualmente è possibile effettuare compensazioni nel limite massimo di 2 milioni di euro annui</a:t>
            </a:r>
          </a:p>
          <a:p>
            <a:pPr marL="0" indent="0" algn="just">
              <a:buNone/>
            </a:pPr>
            <a:r>
              <a:rPr lang="it-IT" dirty="0">
                <a:solidFill>
                  <a:schemeClr val="tx1"/>
                </a:solidFill>
              </a:rPr>
              <a:t>Esistono numerosi casi in cui non è possibile usufruire della compensazione: (es. articolo 17-bis del D. Lgs. n. 241/1997, in assenza del DURF, per il versamento dei contributi previdenziali e assistenziali e premi assicurativi obbligatori maturati in relazione ai dipendenti impiegati nell’appalto, accertamenti con adesione definiti con la c.d. Tregua Fiscale)</a:t>
            </a:r>
          </a:p>
        </p:txBody>
      </p:sp>
    </p:spTree>
    <p:extLst>
      <p:ext uri="{BB962C8B-B14F-4D97-AF65-F5344CB8AC3E}">
        <p14:creationId xmlns:p14="http://schemas.microsoft.com/office/powerpoint/2010/main" val="385123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La normativa in materia di compensazioni</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5</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a:bodyPr>
          <a:lstStyle/>
          <a:p>
            <a:pPr marL="0" indent="0" algn="just">
              <a:buNone/>
            </a:pPr>
            <a:endParaRPr lang="it-IT" dirty="0">
              <a:solidFill>
                <a:schemeClr val="tx1"/>
              </a:solidFill>
            </a:endParaRPr>
          </a:p>
          <a:p>
            <a:pPr marL="0" indent="0" algn="just">
              <a:buNone/>
            </a:pPr>
            <a:r>
              <a:rPr lang="it-IT" dirty="0">
                <a:solidFill>
                  <a:schemeClr val="tx1"/>
                </a:solidFill>
              </a:rPr>
              <a:t>Visto di conformità per i crediti d’imposta superiori a € 5.000 relativi a IVA, IRAP, IRES, IRPEF, addizionali e imposta sostitutive. Possibilità di utilizzo in compensazione solo a partire dal decimo giorno successivo a quello di presentazione della dichiarazione ed in presenza del visto di conformità.</a:t>
            </a:r>
          </a:p>
          <a:p>
            <a:pPr marL="0" indent="0" algn="just">
              <a:buNone/>
            </a:pPr>
            <a:r>
              <a:rPr lang="it-IT" dirty="0">
                <a:solidFill>
                  <a:schemeClr val="tx1"/>
                </a:solidFill>
              </a:rPr>
              <a:t>Disposizioni speciali per i soggetti ISA</a:t>
            </a:r>
          </a:p>
        </p:txBody>
      </p:sp>
    </p:spTree>
    <p:extLst>
      <p:ext uri="{BB962C8B-B14F-4D97-AF65-F5344CB8AC3E}">
        <p14:creationId xmlns:p14="http://schemas.microsoft.com/office/powerpoint/2010/main" val="575546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La normativa in materia di compensazioni</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6</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a:bodyPr>
          <a:lstStyle/>
          <a:p>
            <a:pPr marL="0" indent="0" algn="just">
              <a:buNone/>
            </a:pPr>
            <a:r>
              <a:rPr lang="it-IT" dirty="0">
                <a:solidFill>
                  <a:schemeClr val="tx1"/>
                </a:solidFill>
              </a:rPr>
              <a:t>Legge di </a:t>
            </a:r>
            <a:r>
              <a:rPr lang="it-IT" b="1" dirty="0">
                <a:solidFill>
                  <a:schemeClr val="tx1"/>
                </a:solidFill>
              </a:rPr>
              <a:t>interpretazione autentica </a:t>
            </a:r>
            <a:r>
              <a:rPr lang="it-IT" dirty="0">
                <a:solidFill>
                  <a:schemeClr val="tx1"/>
                </a:solidFill>
              </a:rPr>
              <a:t>in relazione alla compensabilità di crediti e debiti relativi a enti impositori diversi</a:t>
            </a:r>
          </a:p>
          <a:p>
            <a:pPr marL="0" indent="0" algn="just">
              <a:buNone/>
            </a:pPr>
            <a:r>
              <a:rPr lang="it-IT" dirty="0">
                <a:solidFill>
                  <a:schemeClr val="tx1"/>
                </a:solidFill>
              </a:rPr>
              <a:t>Articolo 2-quater, DL n. 11/2023</a:t>
            </a:r>
          </a:p>
          <a:p>
            <a:pPr marL="0" indent="0" algn="just">
              <a:buNone/>
            </a:pPr>
            <a:r>
              <a:rPr lang="it-IT" dirty="0">
                <a:solidFill>
                  <a:schemeClr val="tx1"/>
                </a:solidFill>
              </a:rPr>
              <a:t>«1. L’articolo 17, comma 1, primo periodo, del decreto legislativo 9 luglio 1997, n. 241, si interpreta nel senso che la compensazione ivi prevista può avvenire, nel rispetto delle disposizioni vigenti, anche tra debiti e crediti, compresi quelli di cui all'articolo 121 del decreto-legge 19 maggio 2020, n. 34, convertito, con modificazioni, dalla legge 17 luglio 2020, n. 77, </a:t>
            </a:r>
            <a:r>
              <a:rPr lang="it-IT" b="1" dirty="0">
                <a:solidFill>
                  <a:schemeClr val="tx1"/>
                </a:solidFill>
              </a:rPr>
              <a:t>nei confronti di enti impositori diversi</a:t>
            </a:r>
            <a:r>
              <a:rPr lang="it-IT" dirty="0">
                <a:solidFill>
                  <a:schemeClr val="tx1"/>
                </a:solidFill>
              </a:rPr>
              <a:t>».</a:t>
            </a:r>
          </a:p>
        </p:txBody>
      </p:sp>
    </p:spTree>
    <p:extLst>
      <p:ext uri="{BB962C8B-B14F-4D97-AF65-F5344CB8AC3E}">
        <p14:creationId xmlns:p14="http://schemas.microsoft.com/office/powerpoint/2010/main" val="2531692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La normativa in materia di compensazioni – Atto di recupero </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7</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fontScale="92500"/>
          </a:bodyPr>
          <a:lstStyle/>
          <a:p>
            <a:pPr marL="0" indent="0" algn="just">
              <a:buNone/>
            </a:pPr>
            <a:r>
              <a:rPr lang="it-IT" dirty="0">
                <a:solidFill>
                  <a:schemeClr val="tx1"/>
                </a:solidFill>
              </a:rPr>
              <a:t>Articolo 1, comma 421, Legge n. 311 del 2004:</a:t>
            </a:r>
          </a:p>
          <a:p>
            <a:pPr marL="0" indent="0" algn="just">
              <a:buNone/>
            </a:pPr>
            <a:r>
              <a:rPr lang="it-IT" dirty="0">
                <a:solidFill>
                  <a:schemeClr val="tx1"/>
                </a:solidFill>
              </a:rPr>
              <a:t>«421. Ferme restando le attribuzioni e i poteri previsti dagli articoli 31 e seguenti del decreto del Presidente della Repubblica 29 settembre 1973, n. 600, e successive modificazioni, nonché' quelli previsti dagli articoli 51 e seguenti del decreto del Presidente della Repubblica 26 ottobre 1972, n. 633, e successive modificazioni, per la riscossione </a:t>
            </a:r>
            <a:r>
              <a:rPr lang="it-IT" b="1" dirty="0">
                <a:solidFill>
                  <a:schemeClr val="tx1"/>
                </a:solidFill>
              </a:rPr>
              <a:t>dei crediti indebitamente utilizzati in tutto o in parte</a:t>
            </a:r>
            <a:r>
              <a:rPr lang="it-IT" dirty="0">
                <a:solidFill>
                  <a:schemeClr val="tx1"/>
                </a:solidFill>
              </a:rPr>
              <a:t>, anche in compensazione ai sensi dell'articolo 17 del decreto legislativo 9 luglio 1997, n. 241, e successive modificazioni, nonché per il recupero delle relative sanzioni e interessi l'Agenzia delle entrate </a:t>
            </a:r>
            <a:r>
              <a:rPr lang="it-IT" b="1" u="sng" dirty="0">
                <a:solidFill>
                  <a:schemeClr val="tx1"/>
                </a:solidFill>
              </a:rPr>
              <a:t>può emanare apposito atto di recupero</a:t>
            </a:r>
            <a:r>
              <a:rPr lang="it-IT" dirty="0">
                <a:solidFill>
                  <a:schemeClr val="tx1"/>
                </a:solidFill>
              </a:rPr>
              <a:t> motivato da notificare al contribuente con le modalità previste dall'articolo 60 del citato decreto del Presidente della Repubblica n. 600 del 1973. La disposizione del primo periodo non si applica alle attività di recupero delle somme di cui all'articolo 1, comma 3, del decreto-legge 20 marzo 2002, n. 36, convertito, con modificazioni, dalla legge 17 maggio 2002, n. 96, e all'articolo 1, comma 2, del decreto-legge 24 dicembre 2002, n. 282, convertito, con modificazioni, dalla legge 21 febbraio 2003, n. 27».</a:t>
            </a:r>
          </a:p>
        </p:txBody>
      </p:sp>
    </p:spTree>
    <p:extLst>
      <p:ext uri="{BB962C8B-B14F-4D97-AF65-F5344CB8AC3E}">
        <p14:creationId xmlns:p14="http://schemas.microsoft.com/office/powerpoint/2010/main" val="349471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La normativa in materia di compensazioni – Novità in materia di atti di recupero</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8</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a:bodyPr>
          <a:lstStyle/>
          <a:p>
            <a:pPr marL="0" indent="0" algn="just">
              <a:buNone/>
            </a:pPr>
            <a:r>
              <a:rPr lang="it-IT" dirty="0">
                <a:solidFill>
                  <a:schemeClr val="tx1"/>
                </a:solidFill>
              </a:rPr>
              <a:t>Articolo 38-bis del DPR 600/1973 in vigore dal 22 febbraio 2024</a:t>
            </a:r>
          </a:p>
          <a:p>
            <a:pPr marL="0" indent="0" algn="just">
              <a:buNone/>
            </a:pPr>
            <a:r>
              <a:rPr lang="it-IT" dirty="0">
                <a:solidFill>
                  <a:schemeClr val="tx1"/>
                </a:solidFill>
              </a:rPr>
              <a:t>a) fermi restando le attribuzioni e i poteri previsti dagli articoli 31 e seguenti, nonché quelli previsti dagli articoli 51 e seguenti del decreto del Presidente della Repubblica 26 ottobre 1972, n. 633, e senza pregiudizio dell'ulteriore azione accertatrice nei termini stabiliti per i singoli tributi, per la riscossione dei </a:t>
            </a:r>
            <a:r>
              <a:rPr lang="it-IT" b="1" dirty="0">
                <a:solidFill>
                  <a:schemeClr val="tx1"/>
                </a:solidFill>
              </a:rPr>
              <a:t>crediti non spettanti o inesistenti utilizzati</a:t>
            </a:r>
            <a:r>
              <a:rPr lang="it-IT" dirty="0">
                <a:solidFill>
                  <a:schemeClr val="tx1"/>
                </a:solidFill>
              </a:rPr>
              <a:t>, in tutto o in parte, in compensazione ai sensi dell' articolo 17 del decreto legislativo 9 luglio 1997, n. 241 , </a:t>
            </a:r>
            <a:r>
              <a:rPr lang="it-IT" b="1" u="sng" dirty="0">
                <a:solidFill>
                  <a:schemeClr val="tx1"/>
                </a:solidFill>
              </a:rPr>
              <a:t>l'ufficio può emanare apposito atto di recupero </a:t>
            </a:r>
            <a:r>
              <a:rPr lang="it-IT" dirty="0">
                <a:solidFill>
                  <a:schemeClr val="tx1"/>
                </a:solidFill>
              </a:rPr>
              <a:t>motivato da notificare al contribuente con le modalità previste dagli articoli 60 e 60-ter. La disposizione del primo periodo non si applica alle attività di recupero delle somme di cui all'articolo 1, comma 3, del decreto-legge 20 marzo 2002, n. 36 , convertito, con modificazioni, dalla legge 17 maggio 2002, n. 96, e all'articolo 1, comma 2 , del decreto-legge 24 dicembre 2002, n. 282 , convertito, con modificazioni, dalla legge 21 febbraio 2003, n. 27 ; […]</a:t>
            </a:r>
          </a:p>
          <a:p>
            <a:pPr marL="0" indent="0" algn="just">
              <a:buNone/>
            </a:pPr>
            <a:endParaRPr lang="it-IT" dirty="0">
              <a:solidFill>
                <a:schemeClr val="tx1"/>
              </a:solidFill>
            </a:endParaRPr>
          </a:p>
        </p:txBody>
      </p:sp>
    </p:spTree>
    <p:extLst>
      <p:ext uri="{BB962C8B-B14F-4D97-AF65-F5344CB8AC3E}">
        <p14:creationId xmlns:p14="http://schemas.microsoft.com/office/powerpoint/2010/main" val="275630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B5A738-7E2D-4404-A4D0-AC6A67247AEF}"/>
              </a:ext>
            </a:extLst>
          </p:cNvPr>
          <p:cNvSpPr>
            <a:spLocks noGrp="1"/>
          </p:cNvSpPr>
          <p:nvPr>
            <p:ph type="title"/>
          </p:nvPr>
        </p:nvSpPr>
        <p:spPr>
          <a:xfrm>
            <a:off x="419100" y="365126"/>
            <a:ext cx="11624854" cy="463550"/>
          </a:xfrm>
        </p:spPr>
        <p:txBody>
          <a:bodyPr/>
          <a:lstStyle/>
          <a:p>
            <a:r>
              <a:rPr lang="it-IT" dirty="0"/>
              <a:t>La normativa in materia di compensazioni</a:t>
            </a:r>
          </a:p>
        </p:txBody>
      </p:sp>
      <p:sp>
        <p:nvSpPr>
          <p:cNvPr id="4" name="Segnaposto piè di pagina 3">
            <a:extLst>
              <a:ext uri="{FF2B5EF4-FFF2-40B4-BE49-F238E27FC236}">
                <a16:creationId xmlns:a16="http://schemas.microsoft.com/office/drawing/2014/main" id="{194DF23B-ED5D-41DA-AD84-8A15D52BD600}"/>
              </a:ext>
            </a:extLst>
          </p:cNvPr>
          <p:cNvSpPr>
            <a:spLocks noGrp="1"/>
          </p:cNvSpPr>
          <p:nvPr>
            <p:ph type="ftr" sz="quarter" idx="11"/>
          </p:nvPr>
        </p:nvSpPr>
        <p:spPr>
          <a:xfrm>
            <a:off x="3442307" y="6407148"/>
            <a:ext cx="7769412" cy="365125"/>
          </a:xfrm>
        </p:spPr>
        <p:txBody>
          <a:bodyPr/>
          <a:lstStyle/>
          <a:p>
            <a:r>
              <a:rPr lang="it-IT" dirty="0">
                <a:solidFill>
                  <a:schemeClr val="bg1"/>
                </a:solidFill>
              </a:rPr>
              <a:t>Adempimenti fiscali e nuovi limiti alla compensazione dei crediti tributari</a:t>
            </a:r>
            <a:r>
              <a:rPr lang="it-IT" dirty="0"/>
              <a:t>– Dott. Valentino Tamburro </a:t>
            </a:r>
            <a:endParaRPr lang="it-IT" dirty="0">
              <a:solidFill>
                <a:schemeClr val="bg1"/>
              </a:solidFill>
            </a:endParaRPr>
          </a:p>
        </p:txBody>
      </p:sp>
      <p:sp>
        <p:nvSpPr>
          <p:cNvPr id="5" name="Segnaposto numero diapositiva 4">
            <a:extLst>
              <a:ext uri="{FF2B5EF4-FFF2-40B4-BE49-F238E27FC236}">
                <a16:creationId xmlns:a16="http://schemas.microsoft.com/office/drawing/2014/main" id="{B5C99B3A-D70C-47CF-82B7-0EB936CD458D}"/>
              </a:ext>
            </a:extLst>
          </p:cNvPr>
          <p:cNvSpPr>
            <a:spLocks noGrp="1"/>
          </p:cNvSpPr>
          <p:nvPr>
            <p:ph type="sldNum" sz="quarter" idx="12"/>
          </p:nvPr>
        </p:nvSpPr>
        <p:spPr/>
        <p:txBody>
          <a:bodyPr/>
          <a:lstStyle/>
          <a:p>
            <a:fld id="{DD589A36-170F-7348-BCDB-23CF9D860473}" type="slidenum">
              <a:rPr lang="it-IT" smtClean="0"/>
              <a:pPr/>
              <a:t>9</a:t>
            </a:fld>
            <a:endParaRPr lang="it-IT"/>
          </a:p>
        </p:txBody>
      </p:sp>
      <p:sp>
        <p:nvSpPr>
          <p:cNvPr id="7" name="Segnaposto contenuto 6">
            <a:extLst>
              <a:ext uri="{FF2B5EF4-FFF2-40B4-BE49-F238E27FC236}">
                <a16:creationId xmlns:a16="http://schemas.microsoft.com/office/drawing/2014/main" id="{68605A0A-B743-1F1B-E26B-988A1CDB86A3}"/>
              </a:ext>
            </a:extLst>
          </p:cNvPr>
          <p:cNvSpPr>
            <a:spLocks noGrp="1"/>
          </p:cNvSpPr>
          <p:nvPr>
            <p:ph idx="1"/>
          </p:nvPr>
        </p:nvSpPr>
        <p:spPr>
          <a:xfrm>
            <a:off x="419100" y="962026"/>
            <a:ext cx="11222038" cy="4794538"/>
          </a:xfrm>
        </p:spPr>
        <p:txBody>
          <a:bodyPr>
            <a:normAutofit/>
          </a:bodyPr>
          <a:lstStyle/>
          <a:p>
            <a:pPr marL="0" indent="0" algn="just">
              <a:buNone/>
            </a:pPr>
            <a:r>
              <a:rPr lang="it-IT" dirty="0">
                <a:solidFill>
                  <a:schemeClr val="tx1"/>
                </a:solidFill>
              </a:rPr>
              <a:t>Corte d’Appello di Milano, Sezione Lavoro, sentenza n. 114/2024</a:t>
            </a:r>
          </a:p>
          <a:p>
            <a:pPr marL="0" indent="0" algn="just">
              <a:buNone/>
            </a:pPr>
            <a:r>
              <a:rPr lang="it-IT" dirty="0">
                <a:solidFill>
                  <a:schemeClr val="tx1"/>
                </a:solidFill>
              </a:rPr>
              <a:t>L’INPS notificava un avviso di addebito per recuperare contributi versati a mezzo F24 con crediti IVA non esistenti. </a:t>
            </a:r>
          </a:p>
          <a:p>
            <a:pPr marL="0" indent="0" algn="just">
              <a:buNone/>
            </a:pPr>
            <a:r>
              <a:rPr lang="it-IT" dirty="0">
                <a:solidFill>
                  <a:schemeClr val="tx1"/>
                </a:solidFill>
              </a:rPr>
              <a:t>Il contribuente eccepiva la competenza dell’INPS a contestare la genuinità dei crediti erariali utilizzati in compensazione. </a:t>
            </a:r>
          </a:p>
          <a:p>
            <a:pPr marL="0" indent="0" algn="just">
              <a:buNone/>
            </a:pPr>
            <a:r>
              <a:rPr lang="it-IT" dirty="0">
                <a:solidFill>
                  <a:schemeClr val="tx1"/>
                </a:solidFill>
              </a:rPr>
              <a:t>Secondo la Corte di Appello di Milano, l’Agenzia delle Entrate non ha una potestà esclusiva per il recupero dei crediti utilizzati in compensazione nel modello F24.</a:t>
            </a:r>
          </a:p>
          <a:p>
            <a:pPr marL="0" indent="0" algn="just">
              <a:buNone/>
            </a:pPr>
            <a:endParaRPr lang="it-IT" dirty="0">
              <a:solidFill>
                <a:schemeClr val="tx1"/>
              </a:solidFill>
            </a:endParaRPr>
          </a:p>
        </p:txBody>
      </p:sp>
    </p:spTree>
    <p:extLst>
      <p:ext uri="{BB962C8B-B14F-4D97-AF65-F5344CB8AC3E}">
        <p14:creationId xmlns:p14="http://schemas.microsoft.com/office/powerpoint/2010/main" val="2591641471"/>
      </p:ext>
    </p:extLst>
  </p:cSld>
  <p:clrMapOvr>
    <a:masterClrMapping/>
  </p:clrMapOvr>
</p:sld>
</file>

<file path=ppt/theme/theme1.xml><?xml version="1.0" encoding="utf-8"?>
<a:theme xmlns:a="http://schemas.openxmlformats.org/drawingml/2006/main" name="Tema di Office">
  <a:themeElements>
    <a:clrScheme name="Impostazioni personalizzate 1">
      <a:dk1>
        <a:srgbClr val="000000"/>
      </a:dk1>
      <a:lt1>
        <a:srgbClr val="FFFFFF"/>
      </a:lt1>
      <a:dk2>
        <a:srgbClr val="44546A"/>
      </a:dk2>
      <a:lt2>
        <a:srgbClr val="E7E6E6"/>
      </a:lt2>
      <a:accent1>
        <a:srgbClr val="003A70"/>
      </a:accent1>
      <a:accent2>
        <a:srgbClr val="006298"/>
      </a:accent2>
      <a:accent3>
        <a:srgbClr val="0077C8"/>
      </a:accent3>
      <a:accent4>
        <a:srgbClr val="00B2A9"/>
      </a:accent4>
      <a:accent5>
        <a:srgbClr val="64A70B"/>
      </a:accent5>
      <a:accent6>
        <a:srgbClr val="FFC72C"/>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5656</TotalTime>
  <Words>6026</Words>
  <Application>Microsoft Macintosh PowerPoint</Application>
  <PresentationFormat>Widescreen</PresentationFormat>
  <Paragraphs>288</Paragraphs>
  <Slides>29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29</vt:i4>
      </vt:variant>
    </vt:vector>
  </HeadingPairs>
  <TitlesOfParts>
    <vt:vector size="34" baseType="lpstr">
      <vt:lpstr>Arial</vt:lpstr>
      <vt:lpstr>Calibri</vt:lpstr>
      <vt:lpstr>Luiss Sans</vt:lpstr>
      <vt:lpstr>Luiss type</vt:lpstr>
      <vt:lpstr>Tema di Office</vt:lpstr>
      <vt:lpstr>Valentino Tamburro -  Dottore Commercialista -  Revisore Legale  -Università Luiss Guido Carli</vt:lpstr>
      <vt:lpstr>L’istituto della compensazione</vt:lpstr>
      <vt:lpstr>La normativa in materia di compensazioni</vt:lpstr>
      <vt:lpstr>La normativa in materia di compensazioni</vt:lpstr>
      <vt:lpstr>La normativa in materia di compensazioni</vt:lpstr>
      <vt:lpstr>La normativa in materia di compensazioni</vt:lpstr>
      <vt:lpstr>La normativa in materia di compensazioni – Atto di recupero </vt:lpstr>
      <vt:lpstr>La normativa in materia di compensazioni – Novità in materia di atti di recupero</vt:lpstr>
      <vt:lpstr>La normativa in materia di compensazioni</vt:lpstr>
      <vt:lpstr>La normativa in materia di compensazioni</vt:lpstr>
      <vt:lpstr>La normativa in materia di compensazioni</vt:lpstr>
      <vt:lpstr>Le novità introdotte dalla Legge di Bilancio 2024</vt:lpstr>
      <vt:lpstr>Le novità introdotte dalla Legge di Bilancio 2024</vt:lpstr>
      <vt:lpstr>I controlli preventivi in materia di F24   </vt:lpstr>
      <vt:lpstr>I controlli preventivi in materia di F24   </vt:lpstr>
      <vt:lpstr>Il divieto di compensazione in presenza di debiti su ruoli definitivi</vt:lpstr>
      <vt:lpstr>Il nuovo divieto di compensazione per i contribuenti che hanno debiti scaduti di ammontare superiore a 100.000 euro    </vt:lpstr>
      <vt:lpstr>Il nuovo divieto di compensazione per i contribuenti che hanno debiti scaduti di ammontare superiore a 100.000 euro    </vt:lpstr>
      <vt:lpstr>Il nuovo divieto di compensazione per i contribuenti che hanno debiti scaduti di ammontare superiore a 100.000 euro    </vt:lpstr>
      <vt:lpstr>Il nuovo divieto di compensazione per i contribuenti che hanno debiti scaduti di ammontare superiore a 100.000 euro    </vt:lpstr>
      <vt:lpstr>Il nuovo divieto di compensazione per i contribuenti che hanno debiti scaduti di ammontare superiore a 100.000 euro    </vt:lpstr>
      <vt:lpstr>Il nuovo divieto di compensazione per i contribuenti che hanno debiti scaduti di ammontare superiore a 100.000 euro    </vt:lpstr>
      <vt:lpstr>Il nuovo divieto di compensazione per i contribuenti che hanno debiti scaduti di ammontare superiore a 100.000 euro    </vt:lpstr>
      <vt:lpstr>Il nuovo divieto di compensazione per i contribuenti che hanno debiti scaduti di ammontare superiore a 100.000 euro – Sanzioni applicabili   </vt:lpstr>
      <vt:lpstr>Ravvedimento speciale – violazioni sostanziali</vt:lpstr>
      <vt:lpstr>Adesione agevolata degli atti del procedimento di accertamento</vt:lpstr>
      <vt:lpstr>Valutazioni di convenienza</vt:lpstr>
      <vt:lpstr>Decreto-legge 30 marzo 2023, n. 34</vt:lpstr>
      <vt:lpstr>Grazie per l’attenzione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Valentino Tamburro</cp:lastModifiedBy>
  <cp:revision>215</cp:revision>
  <cp:lastPrinted>2024-02-27T11:04:32Z</cp:lastPrinted>
  <dcterms:created xsi:type="dcterms:W3CDTF">2018-10-26T13:10:45Z</dcterms:created>
  <dcterms:modified xsi:type="dcterms:W3CDTF">2024-02-27T11:05:00Z</dcterms:modified>
</cp:coreProperties>
</file>